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5607" r:id="rId2"/>
  </p:sldMasterIdLst>
  <p:notesMasterIdLst>
    <p:notesMasterId r:id="rId28"/>
  </p:notesMasterIdLst>
  <p:handoutMasterIdLst>
    <p:handoutMasterId r:id="rId29"/>
  </p:handoutMasterIdLst>
  <p:sldIdLst>
    <p:sldId id="1463" r:id="rId3"/>
    <p:sldId id="702" r:id="rId4"/>
    <p:sldId id="286" r:id="rId5"/>
    <p:sldId id="1495" r:id="rId6"/>
    <p:sldId id="1494" r:id="rId7"/>
    <p:sldId id="1493" r:id="rId8"/>
    <p:sldId id="1497" r:id="rId9"/>
    <p:sldId id="1496" r:id="rId10"/>
    <p:sldId id="265" r:id="rId11"/>
    <p:sldId id="284" r:id="rId12"/>
    <p:sldId id="1489" r:id="rId13"/>
    <p:sldId id="1490" r:id="rId14"/>
    <p:sldId id="1501" r:id="rId15"/>
    <p:sldId id="1499" r:id="rId16"/>
    <p:sldId id="1503" r:id="rId17"/>
    <p:sldId id="1500" r:id="rId18"/>
    <p:sldId id="1498" r:id="rId19"/>
    <p:sldId id="1504" r:id="rId20"/>
    <p:sldId id="1505" r:id="rId21"/>
    <p:sldId id="1506" r:id="rId22"/>
    <p:sldId id="1507" r:id="rId23"/>
    <p:sldId id="1508" r:id="rId24"/>
    <p:sldId id="1509" r:id="rId25"/>
    <p:sldId id="324" r:id="rId26"/>
    <p:sldId id="1468" r:id="rId27"/>
  </p:sldIdLst>
  <p:sldSz cx="9144000" cy="6858000" type="screen4x3"/>
  <p:notesSz cx="7315200" cy="96012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7DD"/>
    <a:srgbClr val="FFE38C"/>
    <a:srgbClr val="FFCC00"/>
    <a:srgbClr val="FF6600"/>
    <a:srgbClr val="D6D6F5"/>
    <a:srgbClr val="6666FF"/>
    <a:srgbClr val="EE7700"/>
    <a:srgbClr val="000066"/>
    <a:srgbClr val="0000CC"/>
    <a:srgbClr val="FF88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78" autoAdjust="0"/>
    <p:restoredTop sz="71355" autoAdjust="0"/>
  </p:normalViewPr>
  <p:slideViewPr>
    <p:cSldViewPr>
      <p:cViewPr>
        <p:scale>
          <a:sx n="70" d="100"/>
          <a:sy n="70" d="100"/>
        </p:scale>
        <p:origin x="360" y="-41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0" y="44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4.xml"/><Relationship Id="rId1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14" tIns="47858" rIns="95714" bIns="47858" numCol="1" anchor="t" anchorCtr="0" compatLnSpc="1">
            <a:prstTxWarp prst="textNoShape">
              <a:avLst/>
            </a:prstTxWarp>
          </a:bodyPr>
          <a:lstStyle>
            <a:lvl1pPr algn="l"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r>
              <a:rPr lang="es-E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Christian Schmitz Vaccaro                  </a:t>
            </a:r>
          </a:p>
          <a:p>
            <a:pPr>
              <a:defRPr/>
            </a:pPr>
            <a:r>
              <a:rPr lang="es-ES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schmitz@ucsc.cl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5063" y="2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14" tIns="47858" rIns="95714" bIns="47858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121662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14" tIns="47858" rIns="95714" bIns="47858" numCol="1" anchor="b" anchorCtr="0" compatLnSpc="1">
            <a:prstTxWarp prst="textNoShape">
              <a:avLst/>
            </a:prstTxWarp>
          </a:bodyPr>
          <a:lstStyle>
            <a:lvl1pPr algn="l"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5063" y="9121662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14" tIns="47858" rIns="95714" bIns="47858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FDBABA6B-8722-4948-B63D-277040C59F8D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59411929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14" tIns="47858" rIns="95714" bIns="47858" numCol="1" anchor="t" anchorCtr="0" compatLnSpc="1">
            <a:prstTxWarp prst="textNoShape">
              <a:avLst/>
            </a:prstTxWarp>
          </a:bodyPr>
          <a:lstStyle>
            <a:lvl1pPr algn="l">
              <a:defRPr sz="13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>
              <a:defRPr/>
            </a:pPr>
            <a:r>
              <a:rPr lang="es-ES" dirty="0"/>
              <a:t>Christian Schmitz Vaccaro                  schmitz@ucsc.cl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5063" y="2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14" tIns="47858" rIns="95714" bIns="47858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s-ES" dirty="0"/>
          </a:p>
        </p:txBody>
      </p:sp>
      <p:sp>
        <p:nvSpPr>
          <p:cNvPr id="1177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60475" y="722313"/>
            <a:ext cx="4797425" cy="3597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925" y="4560087"/>
            <a:ext cx="5365352" cy="4320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14" tIns="47858" rIns="95714" bIns="4785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dirty="0"/>
              <a:t>Haga clic para modificar el estilo de texto del patrón</a:t>
            </a:r>
          </a:p>
          <a:p>
            <a:pPr lvl="1"/>
            <a:r>
              <a:rPr lang="es-ES" noProof="0" dirty="0"/>
              <a:t>Segundo nivel</a:t>
            </a:r>
          </a:p>
          <a:p>
            <a:pPr lvl="2"/>
            <a:r>
              <a:rPr lang="es-ES" noProof="0" dirty="0"/>
              <a:t>Tercer nivel</a:t>
            </a:r>
          </a:p>
          <a:p>
            <a:pPr lvl="3"/>
            <a:r>
              <a:rPr lang="es-ES" noProof="0" dirty="0"/>
              <a:t>Cuarto nivel</a:t>
            </a:r>
          </a:p>
          <a:p>
            <a:pPr lvl="4"/>
            <a:r>
              <a:rPr lang="es-ES" noProof="0" dirty="0"/>
              <a:t>Quinto nivel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121662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14" tIns="47858" rIns="95714" bIns="47858" numCol="1" anchor="b" anchorCtr="0" compatLnSpc="1">
            <a:prstTxWarp prst="textNoShape">
              <a:avLst/>
            </a:prstTxWarp>
          </a:bodyPr>
          <a:lstStyle>
            <a:lvl1pPr algn="l">
              <a:defRPr sz="13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5063" y="9121662"/>
            <a:ext cx="3170138" cy="479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14" tIns="47858" rIns="95714" bIns="47858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90694E3A-DF0E-4A24-BD5B-90613181DE4C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757915140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s-ES"/>
              <a:t>Christian Schmitz Vaccaro                  info@asv.cl       www.asv.cl</a:t>
            </a:r>
          </a:p>
        </p:txBody>
      </p:sp>
      <p:sp>
        <p:nvSpPr>
          <p:cNvPr id="150531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16872" indent="-275720" eaLnBrk="0" hangingPunct="0"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02881" indent="-220576" eaLnBrk="0" hangingPunct="0"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544033" indent="-220576" eaLnBrk="0" hangingPunct="0"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1985185" indent="-220576" eaLnBrk="0" hangingPunct="0"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426338" indent="-22057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867490" indent="-22057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308642" indent="-22057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749794" indent="-22057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7BBA3AA-943E-41F2-B54B-B2E9C0128B38}" type="slidenum">
              <a:rPr lang="es-ES" altLang="es-ES" sz="1300"/>
              <a:pPr eaLnBrk="1" hangingPunct="1"/>
              <a:t>1</a:t>
            </a:fld>
            <a:endParaRPr lang="es-ES" altLang="es-ES" sz="1300"/>
          </a:p>
        </p:txBody>
      </p:sp>
      <p:sp>
        <p:nvSpPr>
          <p:cNvPr id="1187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25588" y="681038"/>
            <a:ext cx="4486275" cy="3363912"/>
          </a:xfrm>
          <a:ln/>
        </p:spPr>
      </p:sp>
      <p:sp>
        <p:nvSpPr>
          <p:cNvPr id="1187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4574" y="4276469"/>
            <a:ext cx="5528520" cy="405433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CL" altLang="es-ES" dirty="0"/>
          </a:p>
        </p:txBody>
      </p:sp>
    </p:spTree>
    <p:extLst>
      <p:ext uri="{BB962C8B-B14F-4D97-AF65-F5344CB8AC3E}">
        <p14:creationId xmlns:p14="http://schemas.microsoft.com/office/powerpoint/2010/main" val="32440840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DE4F38-58AF-0D47-BD39-65869563D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1FFFF9B-C601-785D-1984-77486BDD16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501A3D6-0B31-FA62-CCC7-6F28775C7F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b="1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F4D1C3A-B2DA-88D4-AA9D-99D4A566AD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11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1284892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8478F-89F8-F6FF-7A62-8838E9833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F677D66-B2FE-EC15-AC84-A1E5E5DBC5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C9F7EE7-711F-39E6-668F-87AFEDFFBB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52480BD-DDB4-A626-4658-364B755D1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12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12151594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36181-F026-2781-7D63-68C9E50D8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AE1514B-FF0E-6F77-F4E4-8956E66911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519C0F6-43C1-A93A-946C-BFCBB11089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5F65189-C886-E340-68ED-941F4725E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13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37917622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A212F2-92C8-4EC2-1FE3-B07751E95B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1094930-9F13-DFE1-D201-1320798F6F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D384D7C-598E-2FD1-23CC-91EE2A8B9B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67E737A-F219-17E5-AC0D-7010B71792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14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38527921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87ADDC-686C-8814-2B58-775FF0E00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25E2A50-ED3C-3C46-5B8D-9997BE1A7A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8180746D-FC39-8A41-AC12-6F82BA459B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88445F1-CD6D-78A4-9B71-62441CAC55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15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27084594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A695A-23AF-B3F9-E619-B71E57B25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BB5812F1-FA4E-4B82-4B74-8078B6A6DD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723DF15-BB27-5F3A-FB6B-A5DE412ACC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1BA822F-F126-C0F6-CA05-3C2990AE66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16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25114364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9E910-C566-C43E-ADE7-DE9FBE48A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343ABB9-760A-8BF9-D705-A98027126E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A0ABF8F1-7079-754F-ECD0-2D2E3B6077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32500" lnSpcReduction="20000"/>
          </a:bodyPr>
          <a:lstStyle/>
          <a:p>
            <a:pPr algn="l"/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2F86DAC-ECCD-B2C4-A535-8469726C06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17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37433075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619A70-C933-871B-BCE4-8DF6FE72C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578CB1D9-E383-4C1D-82A4-6B604F2E2F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3D2D50E-CE09-247B-BBF1-A9E520ED2C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32500" lnSpcReduction="20000"/>
          </a:bodyPr>
          <a:lstStyle/>
          <a:p>
            <a:pPr algn="l"/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AD24286-A4EA-428F-8B8D-394332FAA2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18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913259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9C5D1-A999-F59C-8396-BA1FBFABB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4C59455-C411-BE60-BC1D-6B2D03AE50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126786E-A62B-FABE-33AD-6F5DB94B93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2167293-2660-02DC-8D9C-8766F2E72B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19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15507140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55D34-8B46-7239-66CB-3874CCAC7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78A9536-30F3-5640-B378-2453B0F294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CBAB5213-6878-712A-0E24-081BFB8717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076477B-2AEF-C865-F5D5-F0F2037262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20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43673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s-ES">
                <a:solidFill>
                  <a:srgbClr val="000000"/>
                </a:solidFill>
              </a:rPr>
              <a:t>Christian Schmitz Vaccaro                  info@asv.cl       www.asv.cl</a:t>
            </a:r>
          </a:p>
        </p:txBody>
      </p:sp>
      <p:sp>
        <p:nvSpPr>
          <p:cNvPr id="151555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16872" indent="-275720" eaLnBrk="0" hangingPunct="0"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02881" indent="-220576" eaLnBrk="0" hangingPunct="0"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544033" indent="-220576" eaLnBrk="0" hangingPunct="0"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1985185" indent="-220576" eaLnBrk="0" hangingPunct="0"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426338" indent="-22057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867490" indent="-22057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308642" indent="-22057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749794" indent="-22057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12A9CB2-48EA-4984-BA07-B5AFF058DB6E}" type="slidenum">
              <a:rPr lang="es-ES" altLang="es-ES" sz="1300">
                <a:solidFill>
                  <a:srgbClr val="000000"/>
                </a:solidFill>
              </a:rPr>
              <a:pPr eaLnBrk="1" hangingPunct="1"/>
              <a:t>2</a:t>
            </a:fld>
            <a:endParaRPr lang="es-ES" altLang="es-ES" sz="1300">
              <a:solidFill>
                <a:srgbClr val="000000"/>
              </a:solidFill>
            </a:endParaRPr>
          </a:p>
        </p:txBody>
      </p:sp>
      <p:sp>
        <p:nvSpPr>
          <p:cNvPr id="1198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Char char="•"/>
            </a:pPr>
            <a:endParaRPr lang="es-CL" altLang="es-ES" sz="1600"/>
          </a:p>
        </p:txBody>
      </p:sp>
    </p:spTree>
    <p:extLst>
      <p:ext uri="{BB962C8B-B14F-4D97-AF65-F5344CB8AC3E}">
        <p14:creationId xmlns:p14="http://schemas.microsoft.com/office/powerpoint/2010/main" val="25202307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12D81-D2DB-2343-CC6F-F55FFD90C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4F2D5C4-AB87-42D2-2940-2DBA100733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A5F88A2-15A3-843C-84B5-E24B0074E2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32DCB13-75D5-58FF-EBC2-C4BDB2F6B1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21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10609617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F8E9EC-DB34-E67E-8BEC-778BE0F67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6ECCE77-0720-B8C7-A7E1-0AD9D5F0A5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6667534-34BD-1F1A-0359-A76EE81071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0DD14AF-5837-CE11-9826-052416854C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22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5684436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7BCCC-D54E-A480-1675-EBD344231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78BFFD8-D9B9-A492-9D40-D9BA20CA7F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567EBD1-04F1-2CAB-0B32-8EBF948D9E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54CAA44-5068-DB3A-EAF4-6A8BBD29E1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23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22182753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2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s-ES"/>
              <a:t>Universidad Católica de la Ssma. Concepción   -  Fac. de Derecho              Prof. Christian Schmitz</a:t>
            </a:r>
          </a:p>
        </p:txBody>
      </p:sp>
      <p:sp>
        <p:nvSpPr>
          <p:cNvPr id="4403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36DEB3-8173-4AFE-A711-8E2B132149A9}" type="slidenum">
              <a:rPr lang="es-ES" smtClean="0"/>
              <a:pPr/>
              <a:t>24</a:t>
            </a:fld>
            <a:endParaRPr lang="es-ES"/>
          </a:p>
        </p:txBody>
      </p:sp>
      <p:sp>
        <p:nvSpPr>
          <p:cNvPr id="4403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2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None/>
            </a:pPr>
            <a:endParaRPr lang="es-ES" sz="1400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3568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s-ES"/>
              <a:t>Christian Schmitz Vaccaro                  info@asv.cl       www.asv.cl</a:t>
            </a:r>
          </a:p>
        </p:txBody>
      </p:sp>
      <p:sp>
        <p:nvSpPr>
          <p:cNvPr id="150531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16872" indent="-275720" eaLnBrk="0" hangingPunct="0"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02881" indent="-220576" eaLnBrk="0" hangingPunct="0"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544033" indent="-220576" eaLnBrk="0" hangingPunct="0"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1985185" indent="-220576" eaLnBrk="0" hangingPunct="0"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426338" indent="-22057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867490" indent="-22057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308642" indent="-22057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749794" indent="-22057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7BBA3AA-943E-41F2-B54B-B2E9C0128B38}" type="slidenum">
              <a:rPr lang="es-ES" altLang="es-ES" sz="1300"/>
              <a:pPr eaLnBrk="1" hangingPunct="1"/>
              <a:t>25</a:t>
            </a:fld>
            <a:endParaRPr lang="es-ES" altLang="es-ES" sz="1300"/>
          </a:p>
        </p:txBody>
      </p:sp>
      <p:sp>
        <p:nvSpPr>
          <p:cNvPr id="1187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25588" y="681038"/>
            <a:ext cx="4486275" cy="3363912"/>
          </a:xfrm>
          <a:ln/>
        </p:spPr>
      </p:sp>
      <p:sp>
        <p:nvSpPr>
          <p:cNvPr id="1187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4574" y="4276469"/>
            <a:ext cx="5528520" cy="405433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CL" altLang="es-ES" dirty="0"/>
          </a:p>
        </p:txBody>
      </p:sp>
    </p:spTree>
    <p:extLst>
      <p:ext uri="{BB962C8B-B14F-4D97-AF65-F5344CB8AC3E}">
        <p14:creationId xmlns:p14="http://schemas.microsoft.com/office/powerpoint/2010/main" val="4224311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0FCDAF-B2D5-6BE8-7C82-F67895C40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433EDA9-B25E-1BCA-8F54-C60717EE59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AF49C33-8548-45DF-11A6-F92CEFA51B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DEEF932-C028-3FB5-75DE-D7680F5C5A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3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64233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A3787A-632C-96F8-C988-7C3FEBF47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59D115C3-5FF6-D840-D08B-EA8144B996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C7F73A6C-EBBE-4B9E-91F6-DC916156EE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B08B5BE-3E1D-0112-F2F5-F11937B475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4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506594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7E2A82-7631-C9EE-3604-C3CA4D05A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B117623-6FB1-7B4C-D0F6-C43B7A3126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6EE07D4-0E29-A370-4B2B-85D17FD8BF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algn="l"/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D3C2455-B1DC-E63E-1D08-4D6C4FEEF0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5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13333679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BAC09-4410-692D-49EB-1AAB57E06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D5E8F2B-B6D0-08D2-DE14-A0E0B51CB5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00ED7A4-CBDB-9A51-0F7E-39FB9BBBFC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9603820-4101-AF12-13BD-6F5C9F1BFA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6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42357749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6032E-286D-838F-22EF-DD2B13790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11DF5A7-8F4C-28B7-0FAE-E8F55AC9D1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ED2ED7C-2649-D621-E7D0-303F53C2D5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C0FF757-4111-B862-9709-BFAE329B42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7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41881720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D51BA-450F-60C8-80D8-7D2C6A0C79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93C2DF8-29E9-8A48-1347-99DB52C6C7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2BE559FF-3111-6BE2-30F5-8AD822A144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es-ES" dirty="0"/>
          </a:p>
          <a:p>
            <a:pPr algn="l"/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3AE42B0-ABD2-1ED5-DA5D-C6637EED8C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8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15386640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594FEA-F757-477D-9C0B-A56251E6B289}" type="slidenum">
              <a:rPr lang="es-CL" altLang="es-CL" smtClean="0"/>
              <a:pPr>
                <a:defRPr/>
              </a:pPr>
              <a:t>10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3372607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246181-596D-47BC-8C1C-F108C46AF74B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4124031717"/>
      </p:ext>
    </p:extLst>
  </p:cSld>
  <p:clrMapOvr>
    <a:masterClrMapping/>
  </p:clrMapOvr>
  <p:transition advTm="5000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E1BA55-2DAC-4075-9CE1-BF309C9C837A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859202066"/>
      </p:ext>
    </p:extLst>
  </p:cSld>
  <p:clrMapOvr>
    <a:masterClrMapping/>
  </p:clrMapOvr>
  <p:transition advTm="5000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64338" y="115888"/>
            <a:ext cx="2074862" cy="605631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9750" y="115888"/>
            <a:ext cx="6072188" cy="6056312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9A2A2F-4300-4657-A5EC-6CEBC76DFE9E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569150726"/>
      </p:ext>
    </p:extLst>
  </p:cSld>
  <p:clrMapOvr>
    <a:masterClrMapping/>
  </p:clrMapOvr>
  <p:transition advTm="5000">
    <p:pull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539750" y="115888"/>
            <a:ext cx="8299450" cy="605631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E9EC9C-BF1E-4294-831F-4F3DC948D172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580559258"/>
      </p:ext>
    </p:extLst>
  </p:cSld>
  <p:clrMapOvr>
    <a:masterClrMapping/>
  </p:clrMapOvr>
  <p:transition advTm="5000">
    <p:pull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79613" y="115888"/>
            <a:ext cx="6637337" cy="762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539750" y="1268413"/>
            <a:ext cx="4073525" cy="4903787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65675" y="1268413"/>
            <a:ext cx="4073525" cy="4903787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7ADA13-F6A7-45ED-A972-501CBCA23CAC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298976298"/>
      </p:ext>
    </p:extLst>
  </p:cSld>
  <p:clrMapOvr>
    <a:masterClrMapping/>
  </p:clrMapOvr>
  <p:transition advTm="5000">
    <p:pull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990A47-0CEC-4217-8BA3-93883EC9C8C1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4143405766"/>
      </p:ext>
    </p:extLst>
  </p:cSld>
  <p:clrMapOvr>
    <a:masterClrMapping/>
  </p:clrMapOvr>
  <p:transition advTm="5000">
    <p:pull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46F581-2D1B-4BEA-9D39-759F92BC4897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608167459"/>
      </p:ext>
    </p:extLst>
  </p:cSld>
  <p:clrMapOvr>
    <a:masterClrMapping/>
  </p:clrMapOvr>
  <p:transition advTm="5000">
    <p:pull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BD1DA7-7DE1-476C-8147-504098856865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422411843"/>
      </p:ext>
    </p:extLst>
  </p:cSld>
  <p:clrMapOvr>
    <a:masterClrMapping/>
  </p:clrMapOvr>
  <p:transition advTm="5000">
    <p:pull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9750" y="1268413"/>
            <a:ext cx="4073525" cy="4903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65675" y="1268413"/>
            <a:ext cx="4073525" cy="4903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47956F-231D-4819-9549-2C787E23A1C1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824982547"/>
      </p:ext>
    </p:extLst>
  </p:cSld>
  <p:clrMapOvr>
    <a:masterClrMapping/>
  </p:clrMapOvr>
  <p:transition advTm="5000">
    <p:pull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949B55-5A53-40AF-99E8-BD4F7D56B167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675661981"/>
      </p:ext>
    </p:extLst>
  </p:cSld>
  <p:clrMapOvr>
    <a:masterClrMapping/>
  </p:clrMapOvr>
  <p:transition advTm="5000">
    <p:pull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D369B8-9A77-4AB6-8065-9B0E05345117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850476530"/>
      </p:ext>
    </p:extLst>
  </p:cSld>
  <p:clrMapOvr>
    <a:masterClrMapping/>
  </p:clrMapOvr>
  <p:transition advTm="5000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1E2D02-73A2-4F72-A4F1-C646DC67B23E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435735470"/>
      </p:ext>
    </p:extLst>
  </p:cSld>
  <p:clrMapOvr>
    <a:masterClrMapping/>
  </p:clrMapOvr>
  <p:transition advTm="5000">
    <p:pull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2D73E1-4FC9-4DA3-BE87-09C5894FEAE3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209221294"/>
      </p:ext>
    </p:extLst>
  </p:cSld>
  <p:clrMapOvr>
    <a:masterClrMapping/>
  </p:clrMapOvr>
  <p:transition advTm="5000">
    <p:pull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685C1C-68F3-4025-811F-3FA803FEB7B7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4225728678"/>
      </p:ext>
    </p:extLst>
  </p:cSld>
  <p:clrMapOvr>
    <a:masterClrMapping/>
  </p:clrMapOvr>
  <p:transition advTm="5000">
    <p:pull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D163FA-1850-437D-B99A-D30BB994AFF0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72897242"/>
      </p:ext>
    </p:extLst>
  </p:cSld>
  <p:clrMapOvr>
    <a:masterClrMapping/>
  </p:clrMapOvr>
  <p:transition advTm="5000">
    <p:pull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476384-AFF2-4FE3-A3D9-826C10ECE147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542395905"/>
      </p:ext>
    </p:extLst>
  </p:cSld>
  <p:clrMapOvr>
    <a:masterClrMapping/>
  </p:clrMapOvr>
  <p:transition advTm="5000">
    <p:pull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64338" y="115888"/>
            <a:ext cx="2074862" cy="605631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9750" y="115888"/>
            <a:ext cx="6072188" cy="6056312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4F24B4-4DCA-4F83-A489-92969C676FAD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568438504"/>
      </p:ext>
    </p:extLst>
  </p:cSld>
  <p:clrMapOvr>
    <a:masterClrMapping/>
  </p:clrMapOvr>
  <p:transition advTm="5000">
    <p:pull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539750" y="115888"/>
            <a:ext cx="8299450" cy="605631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AEB7AB-4132-497F-ABC8-FB0F780492EA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965374001"/>
      </p:ext>
    </p:extLst>
  </p:cSld>
  <p:clrMapOvr>
    <a:masterClrMapping/>
  </p:clrMapOvr>
  <p:transition advTm="5000">
    <p:pull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79613" y="115888"/>
            <a:ext cx="6637337" cy="762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539750" y="1268413"/>
            <a:ext cx="4073525" cy="4903787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65675" y="1268413"/>
            <a:ext cx="4073525" cy="4903787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528B07-D3D7-467E-A520-4123C9F3BCC0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610078516"/>
      </p:ext>
    </p:extLst>
  </p:cSld>
  <p:clrMapOvr>
    <a:masterClrMapping/>
  </p:clrMapOvr>
  <p:transition advTm="5000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378AF2-4104-4C27-8419-550A55A1D3AA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08236041"/>
      </p:ext>
    </p:extLst>
  </p:cSld>
  <p:clrMapOvr>
    <a:masterClrMapping/>
  </p:clrMapOvr>
  <p:transition advTm="5000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9750" y="1268413"/>
            <a:ext cx="4073525" cy="4903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765675" y="1268413"/>
            <a:ext cx="4073525" cy="4903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8CD9CA-C279-4D45-BFF8-779D93274EFC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669224872"/>
      </p:ext>
    </p:extLst>
  </p:cSld>
  <p:clrMapOvr>
    <a:masterClrMapping/>
  </p:clrMapOvr>
  <p:transition advTm="5000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420EA2-1A17-4494-9180-0E2E4D45A834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4207865085"/>
      </p:ext>
    </p:extLst>
  </p:cSld>
  <p:clrMapOvr>
    <a:masterClrMapping/>
  </p:clrMapOvr>
  <p:transition advTm="5000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BA6A90-2F75-4875-8341-1EF8C761C306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776441191"/>
      </p:ext>
    </p:extLst>
  </p:cSld>
  <p:clrMapOvr>
    <a:masterClrMapping/>
  </p:clrMapOvr>
  <p:transition advTm="5000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BFA6A7-FDED-4277-A79B-DC3688CD6826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665435185"/>
      </p:ext>
    </p:extLst>
  </p:cSld>
  <p:clrMapOvr>
    <a:masterClrMapping/>
  </p:clrMapOvr>
  <p:transition advTm="5000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DEA7E0-1EBD-45DD-907C-A33931A880C3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636438659"/>
      </p:ext>
    </p:extLst>
  </p:cSld>
  <p:clrMapOvr>
    <a:masterClrMapping/>
  </p:clrMapOvr>
  <p:transition advTm="5000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1B04C9-BC0C-490E-B486-16FD2D494BA2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223553395"/>
      </p:ext>
    </p:extLst>
  </p:cSld>
  <p:clrMapOvr>
    <a:masterClrMapping/>
  </p:clrMapOvr>
  <p:transition advTm="5000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268413"/>
            <a:ext cx="8299450" cy="490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8488" y="623728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A8C76A0-D771-4EA7-B233-4DF7F4886594}" type="slidenum">
              <a:rPr lang="es-ES" altLang="es-ES" smtClean="0"/>
              <a:pPr/>
              <a:t>‹Nº›</a:t>
            </a:fld>
            <a:endParaRPr lang="es-ES" altLang="es-ES"/>
          </a:p>
        </p:txBody>
      </p:sp>
      <p:sp>
        <p:nvSpPr>
          <p:cNvPr id="2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1979613" y="115888"/>
            <a:ext cx="66373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</a:t>
            </a:r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auto">
          <a:xfrm>
            <a:off x="1763688" y="980728"/>
            <a:ext cx="6853262" cy="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93" r:id="rId1"/>
    <p:sldLayoutId id="2147486194" r:id="rId2"/>
    <p:sldLayoutId id="2147486195" r:id="rId3"/>
    <p:sldLayoutId id="2147486196" r:id="rId4"/>
    <p:sldLayoutId id="2147486197" r:id="rId5"/>
    <p:sldLayoutId id="2147486198" r:id="rId6"/>
    <p:sldLayoutId id="2147486199" r:id="rId7"/>
    <p:sldLayoutId id="2147486200" r:id="rId8"/>
    <p:sldLayoutId id="2147486201" r:id="rId9"/>
    <p:sldLayoutId id="2147486202" r:id="rId10"/>
    <p:sldLayoutId id="2147486203" r:id="rId11"/>
    <p:sldLayoutId id="2147486204" r:id="rId12"/>
    <p:sldLayoutId id="2147486205" r:id="rId13"/>
  </p:sldLayoutIdLst>
  <p:transition advTm="5000">
    <p:pull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anose="05000000000000000000" pitchFamily="2" charset="2"/>
        <a:buChar char="§"/>
        <a:defRPr sz="3000">
          <a:solidFill>
            <a:srgbClr val="00006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anose="05000000000000000000" pitchFamily="2" charset="2"/>
        <a:buChar char="§"/>
        <a:defRPr sz="2800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anose="05000000000000000000" pitchFamily="2" charset="2"/>
        <a:buChar char="§"/>
        <a:defRPr sz="2400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anose="05000000000000000000" pitchFamily="2" charset="2"/>
        <a:buChar char="§"/>
        <a:defRPr sz="2000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anose="05000000000000000000" pitchFamily="2" charset="2"/>
        <a:buChar char="§"/>
        <a:defRPr sz="2000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itchFamily="2" charset="2"/>
        <a:buChar char="§"/>
        <a:defRPr sz="20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itchFamily="2" charset="2"/>
        <a:buChar char="§"/>
        <a:defRPr sz="20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itchFamily="2" charset="2"/>
        <a:buChar char="§"/>
        <a:defRPr sz="20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itchFamily="2" charset="2"/>
        <a:buChar char="§"/>
        <a:defRPr sz="2000">
          <a:solidFill>
            <a:srgbClr val="000066"/>
          </a:solidFill>
          <a:latin typeface="+mn-lt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268413"/>
            <a:ext cx="8299450" cy="490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48488" y="623728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2C2935E-9039-4F00-B652-0572E0A2297E}" type="slidenum">
              <a:rPr lang="es-ES" altLang="es-ES" smtClean="0"/>
              <a:pPr/>
              <a:t>‹Nº›</a:t>
            </a:fld>
            <a:endParaRPr lang="es-ES" altLang="es-ES"/>
          </a:p>
        </p:txBody>
      </p:sp>
      <p:sp>
        <p:nvSpPr>
          <p:cNvPr id="4102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1979613" y="115888"/>
            <a:ext cx="66373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</a:t>
            </a:r>
          </a:p>
        </p:txBody>
      </p:sp>
      <p:sp>
        <p:nvSpPr>
          <p:cNvPr id="3" name="Line 13">
            <a:extLst>
              <a:ext uri="{FF2B5EF4-FFF2-40B4-BE49-F238E27FC236}">
                <a16:creationId xmlns:a16="http://schemas.microsoft.com/office/drawing/2014/main" id="{67511A16-583E-C99E-7383-E18F9CF12FCB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1763688" y="980728"/>
            <a:ext cx="6853262" cy="0"/>
          </a:xfrm>
          <a:prstGeom prst="line">
            <a:avLst/>
          </a:prstGeom>
          <a:noFill/>
          <a:ln w="19050">
            <a:solidFill>
              <a:srgbClr val="000066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es-C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1" r:id="rId1"/>
    <p:sldLayoutId id="2147486232" r:id="rId2"/>
    <p:sldLayoutId id="2147486233" r:id="rId3"/>
    <p:sldLayoutId id="2147486234" r:id="rId4"/>
    <p:sldLayoutId id="2147486235" r:id="rId5"/>
    <p:sldLayoutId id="2147486236" r:id="rId6"/>
    <p:sldLayoutId id="2147486237" r:id="rId7"/>
    <p:sldLayoutId id="2147486238" r:id="rId8"/>
    <p:sldLayoutId id="2147486239" r:id="rId9"/>
    <p:sldLayoutId id="2147486240" r:id="rId10"/>
    <p:sldLayoutId id="2147486241" r:id="rId11"/>
    <p:sldLayoutId id="2147486242" r:id="rId12"/>
    <p:sldLayoutId id="2147486243" r:id="rId13"/>
  </p:sldLayoutIdLst>
  <p:transition advTm="5000">
    <p:pull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00006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anose="05000000000000000000" pitchFamily="2" charset="2"/>
        <a:buChar char="§"/>
        <a:defRPr sz="3000">
          <a:solidFill>
            <a:srgbClr val="00006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anose="05000000000000000000" pitchFamily="2" charset="2"/>
        <a:buChar char="§"/>
        <a:defRPr sz="2800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anose="05000000000000000000" pitchFamily="2" charset="2"/>
        <a:buChar char="§"/>
        <a:defRPr sz="2400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anose="05000000000000000000" pitchFamily="2" charset="2"/>
        <a:buChar char="§"/>
        <a:defRPr sz="2000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anose="05000000000000000000" pitchFamily="2" charset="2"/>
        <a:buChar char="§"/>
        <a:defRPr sz="2000">
          <a:solidFill>
            <a:srgbClr val="000066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itchFamily="2" charset="2"/>
        <a:buChar char="§"/>
        <a:defRPr sz="2000">
          <a:solidFill>
            <a:srgbClr val="000066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itchFamily="2" charset="2"/>
        <a:buChar char="§"/>
        <a:defRPr sz="2000">
          <a:solidFill>
            <a:srgbClr val="000066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itchFamily="2" charset="2"/>
        <a:buChar char="§"/>
        <a:defRPr sz="2000">
          <a:solidFill>
            <a:srgbClr val="000066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SzPct val="120000"/>
        <a:buFont typeface="Wingdings" pitchFamily="2" charset="2"/>
        <a:buChar char="§"/>
        <a:defRPr sz="2000">
          <a:solidFill>
            <a:srgbClr val="000066"/>
          </a:solidFill>
          <a:latin typeface="+mn-lt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1560" y="3717701"/>
            <a:ext cx="7992888" cy="2087563"/>
          </a:xfrm>
          <a:prstGeom prst="rect">
            <a:avLst/>
          </a:prstGeom>
          <a:solidFill>
            <a:schemeClr val="bg1">
              <a:alpha val="83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ctr" eaLnBrk="0" hangingPunct="0">
              <a:spcAft>
                <a:spcPts val="60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es-ES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Proyecto de ley de IA y </a:t>
            </a:r>
          </a:p>
          <a:p>
            <a:pPr algn="ctr" eaLnBrk="0" hangingPunct="0">
              <a:spcAft>
                <a:spcPts val="600"/>
              </a:spcAft>
              <a:buClr>
                <a:schemeClr val="tx2"/>
              </a:buClr>
              <a:buSzPct val="75000"/>
              <a:buFont typeface="Wingdings" pitchFamily="2" charset="2"/>
              <a:buNone/>
              <a:defRPr/>
            </a:pPr>
            <a:r>
              <a:rPr lang="es-ES" sz="44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su impacto en las universidades</a:t>
            </a:r>
            <a:endParaRPr lang="es-ES" sz="2800" b="1" dirty="0">
              <a:solidFill>
                <a:srgbClr val="FF881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3992969-55B0-BD7D-DD70-4E8E32524C96}"/>
              </a:ext>
            </a:extLst>
          </p:cNvPr>
          <p:cNvSpPr txBox="1"/>
          <p:nvPr/>
        </p:nvSpPr>
        <p:spPr>
          <a:xfrm>
            <a:off x="2033538" y="5855282"/>
            <a:ext cx="5148931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Christian Schmitz Vaccaro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Académico Universidad Católica de la S. Concepción</a:t>
            </a:r>
          </a:p>
        </p:txBody>
      </p:sp>
      <p:pic>
        <p:nvPicPr>
          <p:cNvPr id="14" name="Imagen 13" descr="Interfaz de usuario gráfica, Calendario&#10;&#10;El contenido generado por IA puede ser incorrecto.">
            <a:extLst>
              <a:ext uri="{FF2B5EF4-FFF2-40B4-BE49-F238E27FC236}">
                <a16:creationId xmlns:a16="http://schemas.microsoft.com/office/drawing/2014/main" id="{0F035FFC-4B49-5644-3A43-1D02E55EA1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0" b="6819"/>
          <a:stretch>
            <a:fillRect/>
          </a:stretch>
        </p:blipFill>
        <p:spPr>
          <a:xfrm>
            <a:off x="4608512" y="-1923240"/>
            <a:ext cx="4499992" cy="4920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Imagen 15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B9FA46A5-55AF-9605-A210-AD028F5DD5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0"/>
            <a:ext cx="4499992" cy="2989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A1B095B8-3EE3-6B7A-1007-E9B00CFB39F4}"/>
              </a:ext>
            </a:extLst>
          </p:cNvPr>
          <p:cNvSpPr txBox="1"/>
          <p:nvPr/>
        </p:nvSpPr>
        <p:spPr>
          <a:xfrm>
            <a:off x="410996" y="140280"/>
            <a:ext cx="8248983" cy="707886"/>
          </a:xfrm>
          <a:prstGeom prst="rect">
            <a:avLst/>
          </a:prstGeom>
          <a:solidFill>
            <a:srgbClr val="D6D6F5">
              <a:alpha val="60000"/>
            </a:srgbClr>
          </a:solidFill>
        </p:spPr>
        <p:txBody>
          <a:bodyPr wrap="square">
            <a:spAutoFit/>
          </a:bodyPr>
          <a:lstStyle/>
          <a:p>
            <a:pPr algn="ctr" eaLnBrk="0" hangingPunct="0">
              <a:spcAft>
                <a:spcPts val="600"/>
              </a:spcAft>
              <a:buClr>
                <a:schemeClr val="tx2"/>
              </a:buClr>
              <a:buSzPct val="75000"/>
              <a:defRPr/>
            </a:pPr>
            <a:r>
              <a:rPr lang="es-ES" sz="2000" b="1" dirty="0">
                <a:solidFill>
                  <a:schemeClr val="accent2">
                    <a:lumMod val="75000"/>
                  </a:schemeClr>
                </a:solidFill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Seminario "Integridad Académica en Tiempos de Transformación Tecnológica: Diálogos necesarios“ </a:t>
            </a:r>
            <a:r>
              <a:rPr lang="es-ES" sz="2000" b="1" dirty="0">
                <a:solidFill>
                  <a:schemeClr val="accent2">
                    <a:lumMod val="75000"/>
                  </a:schemeClr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es-ES" sz="2000" b="1" dirty="0">
                <a:solidFill>
                  <a:srgbClr val="FF6600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16.10.2025</a:t>
            </a:r>
            <a:endParaRPr lang="es-ES" sz="2000" b="1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ptos" panose="020B0004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3C17854-CD76-2ECF-4F0F-E19284967E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918" y="6453336"/>
            <a:ext cx="304578" cy="301367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75C7E8FC-EC58-B808-C0F1-F202DC3D014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92" y="6451827"/>
            <a:ext cx="1110056" cy="361549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68008D-9CE2-3E34-0493-0DAB84721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6EEF30-303F-1F3F-CCA2-554AE8BD1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216" y="1052736"/>
            <a:ext cx="4978896" cy="452596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Boletín nº 16821-19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 mayo 2024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Basado en el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Reglamento de IA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la UE (niveles de riesgo)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2F61CB9-253D-9F4C-572D-288A5254CA75}"/>
              </a:ext>
            </a:extLst>
          </p:cNvPr>
          <p:cNvSpPr txBox="1"/>
          <p:nvPr/>
        </p:nvSpPr>
        <p:spPr>
          <a:xfrm>
            <a:off x="539552" y="5158933"/>
            <a:ext cx="32507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>
                <a:latin typeface="Calibri" panose="020F0502020204030204" pitchFamily="34" charset="0"/>
                <a:cs typeface="Calibri" panose="020F0502020204030204" pitchFamily="34" charset="0"/>
              </a:rPr>
              <a:t>https://www.camara.cl/legislacion/ProyectosDeLey/tramitacion.aspx?prmID=17429&amp;prmBOLETIN=16821-19</a:t>
            </a:r>
          </a:p>
        </p:txBody>
      </p:sp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2A6447F6-329C-6639-DF83-95A77BA3B6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166B947D-E251-2F9B-EED3-828EC69C9B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55000">
            <a:off x="4624017" y="1066633"/>
            <a:ext cx="4007768" cy="55786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A8C55E77-46A0-2C63-84DB-0CAFF25077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9613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2. Avances regulatorios IA en Chile</a:t>
            </a:r>
          </a:p>
        </p:txBody>
      </p:sp>
      <p:pic>
        <p:nvPicPr>
          <p:cNvPr id="5" name="Imagen 4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9C3D665D-F1FB-80B2-957D-8FF0B77E25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30218052"/>
      </p:ext>
    </p:extLst>
  </p:cSld>
  <p:clrMapOvr>
    <a:masterClrMapping/>
  </p:clrMapOvr>
  <p:transition>
    <p:pull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B3DC2-CF4E-8959-81D1-1B463B64E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0F16EBB-2C2D-C223-3C95-4EB9C8AF72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216" y="1052736"/>
            <a:ext cx="4978896" cy="452596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Boletín nº 16821-19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 mayo 2024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Basado en el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Reglamento de IA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la UE (niveles de riesgo)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B9B7D5E-5442-92D6-C314-3B8C7B783D40}"/>
              </a:ext>
            </a:extLst>
          </p:cNvPr>
          <p:cNvSpPr txBox="1"/>
          <p:nvPr/>
        </p:nvSpPr>
        <p:spPr>
          <a:xfrm>
            <a:off x="539552" y="5158933"/>
            <a:ext cx="32507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>
                <a:latin typeface="Calibri" panose="020F0502020204030204" pitchFamily="34" charset="0"/>
                <a:cs typeface="Calibri" panose="020F0502020204030204" pitchFamily="34" charset="0"/>
              </a:rPr>
              <a:t>https://www.camara.cl/legislacion/ProyectosDeLey/tramitacion.aspx?prmID=17429&amp;prmBOLETIN=16821-19</a:t>
            </a:r>
          </a:p>
        </p:txBody>
      </p:sp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9BD080C5-8A34-F548-192B-349C2FFBCF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D48C4C9-83D6-753E-63FC-9470A47762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55000">
            <a:off x="4624017" y="1066633"/>
            <a:ext cx="4007768" cy="55786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25318920-95E1-873E-E0F7-7FAEE36A3A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9613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2. Avances regulatorios IA en Chile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2009E6B-72EB-B979-C107-155AE8ADF6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6823" y="2347139"/>
            <a:ext cx="8139633" cy="381816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Imagen 4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6CDE4F23-F7DD-C4D7-2D21-EDEC71E24EE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2877187"/>
      </p:ext>
    </p:extLst>
  </p:cSld>
  <p:clrMapOvr>
    <a:masterClrMapping/>
  </p:clrMapOvr>
  <p:transition>
    <p:pull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D116C-D5DB-7175-2A63-26DA7A99A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C2B4AFB-E2D7-4F98-CA8A-728BD58D2D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5"/>
            <a:ext cx="6995120" cy="5226767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Objeto de la Ley IA  </a:t>
            </a:r>
            <a:r>
              <a:rPr lang="es-ES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(art. 1)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 regular los </a:t>
            </a: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usos de los sistemas de IA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promover su creación, desarrollo, innovación e implementación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y proporcionar un marco normativo que vele por el desarrollo sostenible y ético de la IA al servicio de las personas, respetuoso de los principios democráticos y del estado de derecho.</a:t>
            </a: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Estado de Chile promoverá el uso, desarrollo de la IA y su infraestructura necesaria, velará por el cumplimiento del marco institucional y normativo </a:t>
            </a:r>
          </a:p>
        </p:txBody>
      </p:sp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F9800A75-FB02-AFEA-EC7E-CE0D45E61E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0C517435-CB4E-4069-43C9-80A0DACAF8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9613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b="1" dirty="0">
                <a:latin typeface="Calibri" panose="020F0502020204030204" pitchFamily="34" charset="0"/>
                <a:cs typeface="Calibri" panose="020F0502020204030204" pitchFamily="34" charset="0"/>
              </a:rPr>
              <a:t>3. Proyecto ley IA y Universidades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F588AC23-8C63-78A0-0F24-11D5C4ACE0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5521372"/>
      </p:ext>
    </p:extLst>
  </p:cSld>
  <p:clrMapOvr>
    <a:masterClrMapping/>
  </p:clrMapOvr>
  <p:transition>
    <p:pull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2D3D3D-F221-86D9-A814-37EB2D99B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7DA598-E8F1-0536-E0D1-EBA8C12874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5"/>
            <a:ext cx="6995120" cy="5226767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Sistema de IA  </a:t>
            </a:r>
            <a:r>
              <a:rPr lang="es-ES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(art. 3 nº 1)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sistema basado en máquinas, algoritmos o modelos matemáticos 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que, en función de objetivos explícitos o implícitos infiere, </a:t>
            </a: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 partir de los datos de entrada que recibe, cómo generar resultados o salidas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tales como </a:t>
            </a: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predicciones, contenidos, recomendaciones o decisiones que pueden influir en entornos sociales, físicos o virtuales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Los distintos sistemas de IA pueden variar en sus niveles de autonomía y adaptabilidad tras su implementación.</a:t>
            </a:r>
          </a:p>
        </p:txBody>
      </p:sp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86C3CE78-D928-5EF1-78F8-F1DB7E99D2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C5FC51AC-B9C5-2D48-A4FB-1DAC07DA86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9613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3. Proyecto ley IA y Universidades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47296534-9666-598A-044D-B6F7B66216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5114715"/>
      </p:ext>
    </p:extLst>
  </p:cSld>
  <p:clrMapOvr>
    <a:masterClrMapping/>
  </p:clrMapOvr>
  <p:transition>
    <p:pull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3F1F61-96CC-4120-4435-AAB42A65BB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AC454CB5-7C74-9362-B955-3F77751505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8BE057-2A81-8E68-8D63-799980315E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6"/>
            <a:ext cx="7715200" cy="54006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quienes se aplica la Ley IA </a:t>
            </a:r>
            <a:r>
              <a:rPr lang="es-ES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(art. 2)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Proveedores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que introduzcan en el mercado o pongan en servicio sistemas de IA en Chile</a:t>
            </a: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Implementadores de sistemas de IA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domiciliados en Chile</a:t>
            </a: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Proveedores e implementadores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sistemas de IA, domiciliados </a:t>
            </a: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en el extranjero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cuando la información de salida generada por el sistema de IA se utilice en Chile.</a:t>
            </a: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Importadores y distribuidores 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sistemas de IA, así como </a:t>
            </a: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representantes autorizados de los proveedores 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sistemas de IA, domiciliados en Chile</a:t>
            </a:r>
            <a:endParaRPr lang="es-ES" sz="28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  </a:t>
            </a: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OPERADORES</a:t>
            </a:r>
            <a:endParaRPr lang="es-ES" sz="20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endParaRPr lang="es-ES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A719B74D-2D2A-AA89-C7B6-F24BA82CE7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9613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3. Proyecto ley IA y Universidades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EFBED183-764E-44CA-0343-80282D9083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943936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BE234-423C-F405-5E20-B5DDB475B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2AF9CCD8-224D-1D35-8745-68755920C2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B7FDA4E-593C-A6C0-22BD-B03E461A3A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6"/>
            <a:ext cx="7715200" cy="105237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quienes se aplica la Ley IA </a:t>
            </a:r>
            <a:r>
              <a:rPr lang="es-ES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(art. 2, 3)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  <a:defRPr/>
            </a:pPr>
            <a:endParaRPr lang="es-ES" sz="20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2AC3F7F7-4943-2AE5-A4B4-2704050573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9613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3. Proyecto ley IA y Universidades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ED2A24C3-7628-B248-25E9-9EE996186B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4D4E557F-1FFC-CD5B-DD10-2DC9327A8BF6}"/>
              </a:ext>
            </a:extLst>
          </p:cNvPr>
          <p:cNvSpPr txBox="1">
            <a:spLocks/>
          </p:cNvSpPr>
          <p:nvPr/>
        </p:nvSpPr>
        <p:spPr bwMode="auto">
          <a:xfrm>
            <a:off x="827584" y="1844824"/>
            <a:ext cx="7715200" cy="5256584"/>
          </a:xfrm>
          <a:prstGeom prst="rect">
            <a:avLst/>
          </a:prstGeom>
          <a:solidFill>
            <a:srgbClr val="FFF7D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3000">
                <a:solidFill>
                  <a:srgbClr val="0000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8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4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0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0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endParaRPr lang="es-ES" sz="900" b="1" kern="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None/>
              <a:defRPr/>
            </a:pPr>
            <a:r>
              <a:rPr lang="es-ES" sz="2400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Universidades podrían asumir calidad de:   </a:t>
            </a:r>
            <a:r>
              <a:rPr lang="es-ES" sz="24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Operador</a:t>
            </a: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r>
              <a:rPr lang="es-ES" sz="2000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Proveedor:</a:t>
            </a:r>
            <a:r>
              <a:rPr lang="es-ES" sz="20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persona natural o jurídica u organismo del Estado que desarrolla un sistema de IA con miras a introducirlo en el mercado o ponerlo en servicio, a título gratuito u oneroso.</a:t>
            </a: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r>
              <a:rPr lang="es-ES" sz="2000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Implementador:</a:t>
            </a:r>
            <a:r>
              <a:rPr lang="es-ES" sz="20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persona natural o jurídica u organismo del Estado que utiliza un sistema de IA, salvo que se trate de su uso privado, según ley sobre propiedad intelectual</a:t>
            </a: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r>
              <a:rPr lang="es-ES" sz="2000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Importador: </a:t>
            </a:r>
            <a:r>
              <a:rPr lang="es-ES" sz="20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persona natural o jurídica domiciliada en Chile que introduce en el mercado o pone en servicio un sistema de IA que lleve el nombre o la marca comercial de una persona extranjera.</a:t>
            </a: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r>
              <a:rPr lang="es-ES" sz="2000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Distribuidor: </a:t>
            </a:r>
            <a:r>
              <a:rPr lang="es-ES" sz="20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persona natural o jurídica que forma parte de la cadena de suministro, distinta del proveedor o importador, que comercializa un sistema de IA en el mercado nacional sin influir sobre sus propiedades.</a:t>
            </a:r>
          </a:p>
        </p:txBody>
      </p:sp>
    </p:spTree>
    <p:extLst>
      <p:ext uri="{BB962C8B-B14F-4D97-AF65-F5344CB8AC3E}">
        <p14:creationId xmlns:p14="http://schemas.microsoft.com/office/powerpoint/2010/main" val="3763340911"/>
      </p:ext>
    </p:extLst>
  </p:cSld>
  <p:clrMapOvr>
    <a:masterClrMapping/>
  </p:clrMapOvr>
  <p:transition>
    <p:pull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7BB3BF-A401-7577-EFF7-90767E3581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CEFB7671-70A9-23C4-641D-27C331A259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52AB60E-F1DE-250F-E632-A19EDEB59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6"/>
            <a:ext cx="7931224" cy="54006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Ley IA no se aplica </a:t>
            </a:r>
            <a:r>
              <a:rPr lang="es-ES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(art. 2)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Actividades de investigación, pruebas y desarrollo de sistemas de IA de forma previa a su introducción en el mercado o puesta en servicio, </a:t>
            </a:r>
          </a:p>
          <a:p>
            <a:pPr marL="358775" indent="0"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siempre que se haga con respeto de los derechos fundamentales de las personas.</a:t>
            </a:r>
          </a:p>
          <a:p>
            <a:pPr marL="358775" indent="0">
              <a:spcBef>
                <a:spcPts val="0"/>
              </a:spcBef>
              <a:spcAft>
                <a:spcPts val="800"/>
              </a:spcAft>
              <a:buNone/>
              <a:defRPr/>
            </a:pPr>
            <a:endParaRPr lang="es-ES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35B3E7FC-D3A6-C475-A4D8-480238E201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9613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3. Proyecto ley IA y Universidades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1BB592A2-ECBE-0F2E-2A4B-9DD2C60DA1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75855789-1AE5-41F4-9512-1D99D1037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026" y="4437112"/>
            <a:ext cx="7571183" cy="1800200"/>
          </a:xfrm>
          <a:prstGeom prst="rect">
            <a:avLst/>
          </a:prstGeom>
          <a:solidFill>
            <a:srgbClr val="FFF7DD">
              <a:alpha val="89804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3000">
                <a:solidFill>
                  <a:srgbClr val="0000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8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4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0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0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9pPr>
          </a:lstStyle>
          <a:p>
            <a:pPr algn="ctr" eaLnBrk="1" hangingPunct="1">
              <a:spcBef>
                <a:spcPts val="0"/>
              </a:spcBef>
              <a:spcAft>
                <a:spcPts val="200"/>
              </a:spcAft>
              <a:buFont typeface="Wingdings" pitchFamily="2" charset="2"/>
              <a:buNone/>
            </a:pPr>
            <a:r>
              <a:rPr lang="es-ES" sz="2800" b="1" kern="0" dirty="0">
                <a:latin typeface="Calibri" panose="020F0502020204030204" pitchFamily="34" charset="0"/>
                <a:cs typeface="Calibri" panose="020F0502020204030204" pitchFamily="34" charset="0"/>
              </a:rPr>
              <a:t>Por tanto:</a:t>
            </a:r>
          </a:p>
          <a:p>
            <a:pPr algn="ctr" eaLnBrk="1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s-E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En esa parte no impacta generación típica de conocimientos que habitualmente se realiza en las universidades</a:t>
            </a:r>
          </a:p>
        </p:txBody>
      </p:sp>
    </p:spTree>
    <p:extLst>
      <p:ext uri="{BB962C8B-B14F-4D97-AF65-F5344CB8AC3E}">
        <p14:creationId xmlns:p14="http://schemas.microsoft.com/office/powerpoint/2010/main" val="3975793413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5B1D5-3361-2541-84F5-938952E75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07860D3-10FE-DB17-7045-C54489C103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6"/>
            <a:ext cx="7571184" cy="554461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Principios obligatorios para todo operador </a:t>
            </a:r>
            <a:r>
              <a:rPr lang="es-ES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(art. 4)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Intervención y supervisión humana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Solidez y seguridad técnica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Privacidad y gobernanza de datos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Transparencia y identificación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Diversidad y equidad social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Bienestar social y medioambiental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Rendición de cuentas y responsabilidad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Protección de los derechos de los consumidores	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Equidad de género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Protección de los derechos de autor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Explicabilidad</a:t>
            </a:r>
            <a:endParaRPr lang="es-ES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s-ES" sz="28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850AFD37-E62B-0E41-F70E-88E0986E4D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51D7D950-1BEB-D9E3-67AE-27B9CEDCE8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9613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3. Proyecto ley IA y Universidades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BA7EF258-053B-E483-B353-77BC6673FD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72889764"/>
      </p:ext>
    </p:extLst>
  </p:cSld>
  <p:clrMapOvr>
    <a:masterClrMapping/>
  </p:clrMapOvr>
  <p:transition>
    <p:pull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D1308-36E1-1899-5606-2C88FD927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75977EA-9CE1-FC18-2508-C94A3E4FA5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6"/>
            <a:ext cx="7571184" cy="5544616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Principios obligatorios para todo operador </a:t>
            </a:r>
            <a:r>
              <a:rPr lang="es-ES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(art. 4)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Intervención y supervisión humana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Solidez y seguridad técnica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Privacidad y gobernanza de datos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Transparencia y identificación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Diversidad y equidad social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Bienestar social y medioambiental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Rendición de cuentas y responsabilidad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Protección de los derechos de los consumidores	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Equidad de género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Protección de los derechos de autor</a:t>
            </a:r>
          </a:p>
          <a:p>
            <a:pPr marL="631825" indent="-631825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s-ES" sz="24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Explicabilidad</a:t>
            </a:r>
            <a:endParaRPr lang="es-ES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s-ES" sz="28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37D7F93E-FDDF-5896-2B74-D994926434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EB60A519-4504-8DDE-FAB0-A5F4727FDE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9613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3. Proyecto ley IA y Universidades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984BE893-BDB4-628C-86A9-A3E918F892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3FEE4BE7-00CF-44CC-E855-002A72A8CC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026" y="2105114"/>
            <a:ext cx="7571183" cy="4204206"/>
          </a:xfrm>
          <a:prstGeom prst="rect">
            <a:avLst/>
          </a:prstGeom>
          <a:solidFill>
            <a:srgbClr val="FFF7DD">
              <a:alpha val="89804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3000">
                <a:solidFill>
                  <a:srgbClr val="0000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8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4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0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0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9pPr>
          </a:lstStyle>
          <a:p>
            <a:pPr algn="ctr" eaLnBrk="1" hangingPunct="1">
              <a:spcBef>
                <a:spcPts val="0"/>
              </a:spcBef>
              <a:spcAft>
                <a:spcPts val="200"/>
              </a:spcAft>
              <a:buFont typeface="Wingdings" pitchFamily="2" charset="2"/>
              <a:buNone/>
            </a:pPr>
            <a:r>
              <a:rPr lang="es-ES" sz="2800" b="1" kern="0" dirty="0">
                <a:latin typeface="Calibri" panose="020F0502020204030204" pitchFamily="34" charset="0"/>
                <a:cs typeface="Calibri" panose="020F0502020204030204" pitchFamily="34" charset="0"/>
              </a:rPr>
              <a:t>Coherente con:</a:t>
            </a:r>
          </a:p>
          <a:p>
            <a:pPr algn="ctr" eaLnBrk="1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s-E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Principios del Sistema de Educación Superior  (Ley 21.091)</a:t>
            </a:r>
          </a:p>
          <a:p>
            <a:pPr algn="ctr" eaLnBrk="1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s-E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varios Objetivos de Desarrollo Sostenible   (ODS 5, 10, 11, 12, 13, 16)</a:t>
            </a:r>
          </a:p>
          <a:p>
            <a:pPr algn="ctr" eaLnBrk="1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s-E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principios y valores católicos de la dignidad humana</a:t>
            </a:r>
          </a:p>
          <a:p>
            <a:pPr algn="ctr" eaLnBrk="1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s-E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principios de buena administración</a:t>
            </a:r>
          </a:p>
          <a:p>
            <a:pPr algn="ctr" eaLnBrk="1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s-E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principios éticos de integridad </a:t>
            </a:r>
          </a:p>
          <a:p>
            <a:pPr marL="0" indent="0" algn="ctr" eaLnBrk="1" hangingPunct="1">
              <a:spcBef>
                <a:spcPts val="0"/>
              </a:spcBef>
              <a:spcAft>
                <a:spcPts val="200"/>
              </a:spcAft>
              <a:buNone/>
            </a:pPr>
            <a:endParaRPr lang="es-ES" sz="24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spcBef>
                <a:spcPts val="0"/>
              </a:spcBef>
              <a:spcAft>
                <a:spcPts val="200"/>
              </a:spcAft>
              <a:buFontTx/>
              <a:buChar char="-"/>
            </a:pPr>
            <a:endParaRPr lang="es-ES" sz="24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D98BAFE-65A3-F2D4-585B-B47B79409D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7824" y="5363002"/>
            <a:ext cx="3425595" cy="145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962013"/>
      </p:ext>
    </p:extLst>
  </p:cSld>
  <p:clrMapOvr>
    <a:masterClrMapping/>
  </p:clrMapOvr>
  <p:transition>
    <p:pull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6CDE7E-26DE-8E80-BF89-8719DEED6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0E2CE927-94AB-619C-9A50-7B8F3CAD35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B6E2FF9-B718-9D23-550B-0D0C0D97E3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6"/>
            <a:ext cx="7715200" cy="54006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Clasificación de usos de sistemas de IA </a:t>
            </a:r>
            <a:r>
              <a:rPr lang="es-ES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(art. 6)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Usos de riesgo inaceptable: 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incompatibles con los derechos fundamentales de las personas</a:t>
            </a: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Usos de alto riesgo: 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riesgo significativo de afectación a los derechos fundamentales de las personas</a:t>
            </a: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Usos de riesgo limitado: 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riesgos no significativos de manipulación, engaño o error</a:t>
            </a: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Usos sin riesgo evidente: 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entran en las categorías precedentes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84DC39C-470D-5BE3-6A69-F9CA76E5BB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9613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3. Proyecto ley IA y Universidades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C53D1D20-3B33-333B-C694-EFE252774D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0983929"/>
      </p:ext>
    </p:extLst>
  </p:cSld>
  <p:clrMapOvr>
    <a:masterClrMapping/>
  </p:clrMapOvr>
  <p:transition>
    <p:pull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320" y="332656"/>
            <a:ext cx="7921128" cy="6048672"/>
          </a:xfrm>
          <a:solidFill>
            <a:srgbClr val="FFFFFF">
              <a:alpha val="60001"/>
            </a:srgbClr>
          </a:solidFill>
        </p:spPr>
        <p:txBody>
          <a:bodyPr/>
          <a:lstStyle/>
          <a:p>
            <a:pPr marL="400050" indent="-400050">
              <a:buFont typeface="Wingdings" panose="05000000000000000000" pitchFamily="2" charset="2"/>
              <a:buNone/>
              <a:defRPr/>
            </a:pPr>
            <a:endParaRPr lang="es-ES" sz="1000" b="1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0050" indent="-400050">
              <a:buFont typeface="Wingdings" panose="05000000000000000000" pitchFamily="2" charset="2"/>
              <a:buNone/>
              <a:defRPr/>
            </a:pPr>
            <a:r>
              <a:rPr lang="es-E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endParaRPr lang="es-ES" sz="2000" b="1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0050" indent="-400050">
              <a:buFont typeface="Wingdings" panose="05000000000000000000" pitchFamily="2" charset="2"/>
              <a:buNone/>
              <a:defRPr/>
            </a:pPr>
            <a:r>
              <a:rPr lang="es-E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400050" indent="-400050">
              <a:buFont typeface="Wingdings" panose="05000000000000000000" pitchFamily="2" charset="2"/>
              <a:buNone/>
              <a:defRPr/>
            </a:pPr>
            <a:r>
              <a:rPr lang="es-E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400050" indent="-400050">
              <a:buFont typeface="Wingdings" panose="05000000000000000000" pitchFamily="2" charset="2"/>
              <a:buNone/>
              <a:defRPr/>
            </a:pPr>
            <a:r>
              <a:rPr lang="es-E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	Temario</a:t>
            </a:r>
            <a:r>
              <a:rPr lang="es-ES" altLang="ja-JP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 </a:t>
            </a:r>
          </a:p>
          <a:p>
            <a:pPr marL="400050" indent="-400050">
              <a:defRPr/>
            </a:pPr>
            <a:endParaRPr lang="es-ES" altLang="ja-JP" sz="9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ea typeface="ＭＳ Ｐゴシック" charset="-128"/>
              <a:cs typeface="Calibri" panose="020F0502020204030204" pitchFamily="34" charset="0"/>
            </a:endParaRPr>
          </a:p>
          <a:p>
            <a:pPr marL="400050" indent="-400050">
              <a:buNone/>
              <a:defRPr/>
            </a:pPr>
            <a:r>
              <a:rPr lang="es-ES" altLang="ja-JP" sz="2800" b="1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	I. 	</a:t>
            </a:r>
            <a:r>
              <a:rPr lang="es-MX" altLang="ja-JP" sz="28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Aproximación desde la educación superior: </a:t>
            </a:r>
          </a:p>
          <a:p>
            <a:pPr marL="400050" indent="-400050">
              <a:buNone/>
              <a:defRPr/>
            </a:pPr>
            <a:r>
              <a:rPr lang="es-MX" altLang="ja-JP" sz="28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		IA no sólo en docencia, también en 	investigación y gestión</a:t>
            </a:r>
          </a:p>
          <a:p>
            <a:pPr marL="400050" indent="-400050">
              <a:buNone/>
              <a:defRPr/>
            </a:pPr>
            <a:r>
              <a:rPr lang="es-ES" altLang="ja-JP" sz="28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	</a:t>
            </a:r>
            <a:r>
              <a:rPr lang="es-MX" altLang="ja-JP" sz="2800" b="1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II. 	</a:t>
            </a:r>
            <a:r>
              <a:rPr lang="es-ES" sz="2800" dirty="0">
                <a:latin typeface="Calibri" panose="020F0502020204030204" pitchFamily="34" charset="0"/>
                <a:cs typeface="Calibri" panose="020F0502020204030204" pitchFamily="34" charset="0"/>
              </a:rPr>
              <a:t>Aproximación desde la IA en Chile: </a:t>
            </a:r>
          </a:p>
          <a:p>
            <a:pPr marL="400050" indent="-400050">
              <a:buNone/>
              <a:defRPr/>
            </a:pPr>
            <a:r>
              <a:rPr lang="es-ES" sz="2800" dirty="0">
                <a:latin typeface="Calibri" panose="020F0502020204030204" pitchFamily="34" charset="0"/>
                <a:cs typeface="Calibri" panose="020F0502020204030204" pitchFamily="34" charset="0"/>
              </a:rPr>
              <a:t>		avances regulatorios de la IA en Chile</a:t>
            </a:r>
          </a:p>
          <a:p>
            <a:pPr marL="400050" indent="-400050">
              <a:buNone/>
              <a:defRPr/>
            </a:pPr>
            <a:r>
              <a:rPr lang="es-ES" altLang="ja-JP" sz="2800" b="1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	III. 	</a:t>
            </a:r>
            <a:r>
              <a:rPr lang="es-ES" sz="2800" dirty="0">
                <a:latin typeface="Calibri" panose="020F0502020204030204" pitchFamily="34" charset="0"/>
                <a:cs typeface="Calibri" panose="020F0502020204030204" pitchFamily="34" charset="0"/>
              </a:rPr>
              <a:t>El proyecto de ley de IA y las universidades</a:t>
            </a:r>
            <a:endParaRPr lang="es-ES" altLang="ja-JP" sz="2600" dirty="0">
              <a:latin typeface="Calibri" panose="020F0502020204030204" pitchFamily="34" charset="0"/>
              <a:ea typeface="ＭＳ Ｐゴシック" charset="-128"/>
              <a:cs typeface="Calibri" panose="020F0502020204030204" pitchFamily="34" charset="0"/>
            </a:endParaRPr>
          </a:p>
        </p:txBody>
      </p:sp>
      <p:pic>
        <p:nvPicPr>
          <p:cNvPr id="7" name="Imagen 6" descr="Interfaz de usuario gráfica, Calendario&#10;&#10;El contenido generado por IA puede ser incorrecto.">
            <a:extLst>
              <a:ext uri="{FF2B5EF4-FFF2-40B4-BE49-F238E27FC236}">
                <a16:creationId xmlns:a16="http://schemas.microsoft.com/office/drawing/2014/main" id="{6F9E646F-7B55-7398-AC61-A236AEF5E7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0" b="6819"/>
          <a:stretch>
            <a:fillRect/>
          </a:stretch>
        </p:blipFill>
        <p:spPr>
          <a:xfrm>
            <a:off x="4608512" y="-2979712"/>
            <a:ext cx="4499992" cy="4920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n 7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C710ADDF-8966-0CCF-5DE1-497E38A9C4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-962994"/>
            <a:ext cx="4499992" cy="2895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219" name="Rectangle 4"/>
          <p:cNvSpPr>
            <a:spLocks noChangeArrowheads="1"/>
          </p:cNvSpPr>
          <p:nvPr/>
        </p:nvSpPr>
        <p:spPr bwMode="auto">
          <a:xfrm>
            <a:off x="1403213" y="-8513"/>
            <a:ext cx="6265131" cy="1277273"/>
          </a:xfrm>
          <a:prstGeom prst="rect">
            <a:avLst/>
          </a:prstGeom>
          <a:solidFill>
            <a:srgbClr val="FFCC00">
              <a:alpha val="30196"/>
            </a:srgb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algn="ctr">
              <a:spcAft>
                <a:spcPts val="600"/>
              </a:spcAft>
              <a:buClr>
                <a:schemeClr val="tx2"/>
              </a:buClr>
              <a:buSzPct val="75000"/>
              <a:defRPr/>
            </a:pPr>
            <a:r>
              <a:rPr lang="es-ES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Proyecto de ley de IA y </a:t>
            </a:r>
          </a:p>
          <a:p>
            <a:pPr algn="ctr">
              <a:spcAft>
                <a:spcPts val="600"/>
              </a:spcAft>
              <a:buClr>
                <a:schemeClr val="tx2"/>
              </a:buClr>
              <a:buSzPct val="75000"/>
              <a:defRPr/>
            </a:pPr>
            <a:r>
              <a:rPr lang="es-ES" sz="3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su impacto en las universidades</a:t>
            </a:r>
            <a:endParaRPr lang="es-ES" sz="2000" b="1" dirty="0">
              <a:solidFill>
                <a:srgbClr val="FF881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414422A-9EAC-5F6A-8267-201E96BC5B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918" y="6453336"/>
            <a:ext cx="304578" cy="301367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B9EAE83-145A-ADF3-28D7-0AA469D21DE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92" y="6451827"/>
            <a:ext cx="1110056" cy="361549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417D6-1ACC-0CFA-5E06-178185238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B676E406-A474-E81A-B3EC-1E4C6EA598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64E4334-A658-560F-DE90-8F7BEF29B9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6"/>
            <a:ext cx="7931224" cy="54006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Clasificación de usos de sistemas de IA </a:t>
            </a:r>
            <a:r>
              <a:rPr lang="es-ES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(art. 6)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Usos de riesgo inaceptable: 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incompatibles con los derechos fundamentales de las personas</a:t>
            </a: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Usos de alto riesgo: 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riesgo significativo de afectación a los derechos fundamentales de las personas</a:t>
            </a: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Usos de riesgo limitado: 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riesgos no significativos de manipulación, engaño o error</a:t>
            </a: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Usos sin riesgo evidente: 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entran en las categorías precedentes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38700481-A3F0-1926-848F-92E93797A0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9613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3. Proyecto ley IA y Universidades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36C73C76-2DDE-C280-8A9A-1A9FB151E1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1AC205C4-D971-E3B4-6761-F1806960FA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026" y="3861048"/>
            <a:ext cx="7741742" cy="2520280"/>
          </a:xfrm>
          <a:prstGeom prst="rect">
            <a:avLst/>
          </a:prstGeom>
          <a:solidFill>
            <a:srgbClr val="FFF7DD">
              <a:alpha val="89804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3000">
                <a:solidFill>
                  <a:srgbClr val="0000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8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4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0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0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9pPr>
          </a:lstStyle>
          <a:p>
            <a:pPr algn="ctr" eaLnBrk="1" hangingPunct="1">
              <a:spcBef>
                <a:spcPts val="0"/>
              </a:spcBef>
              <a:spcAft>
                <a:spcPts val="200"/>
              </a:spcAft>
              <a:buFont typeface="Wingdings" pitchFamily="2" charset="2"/>
              <a:buNone/>
            </a:pPr>
            <a:r>
              <a:rPr lang="es-ES" sz="2800" b="1" kern="0" dirty="0">
                <a:latin typeface="Calibri" panose="020F0502020204030204" pitchFamily="34" charset="0"/>
                <a:cs typeface="Calibri" panose="020F0502020204030204" pitchFamily="34" charset="0"/>
              </a:rPr>
              <a:t>Por tanto:</a:t>
            </a:r>
          </a:p>
          <a:p>
            <a:pPr algn="ctr" eaLnBrk="1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s-E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Universidades deberían levantar protocolos de investigación y uso de los sistemas de IA que sus académicos o administrativos operan o desarrollan</a:t>
            </a:r>
          </a:p>
          <a:p>
            <a:pPr algn="ctr" eaLnBrk="1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s-E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Especialmente delicado serán los sistemas IA de admisión y financiamiento estudiantil (alto riesgo)</a:t>
            </a:r>
          </a:p>
        </p:txBody>
      </p:sp>
    </p:spTree>
    <p:extLst>
      <p:ext uri="{BB962C8B-B14F-4D97-AF65-F5344CB8AC3E}">
        <p14:creationId xmlns:p14="http://schemas.microsoft.com/office/powerpoint/2010/main" val="1265224817"/>
      </p:ext>
    </p:extLst>
  </p:cSld>
  <p:clrMapOvr>
    <a:masterClrMapping/>
  </p:clrMapOvr>
  <p:transition>
    <p:pull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1F0023-79D5-7D38-0796-B87D864735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A934AF47-0DA1-941A-D5BE-3CE5CB7567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486E639-AB51-D801-BBA0-E269CC7007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6"/>
            <a:ext cx="7715200" cy="54006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Categorías de usos de riesgo inaceptable de IA </a:t>
            </a:r>
            <a:r>
              <a:rPr lang="es-ES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(7)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Manipulación subliminal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Explotación de características de las personas para generar comportamientos dañinos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Categorización de personas basada en datos personales sensibles: ej. categorización biométrica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Calificación social genérica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Identificación biométrica remota en tiempo real en espacios de acceso público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Extracción no selectiva de imágenes faciales</a:t>
            </a:r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Evaluación de los estados emocionales de una persona</a:t>
            </a: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endParaRPr lang="es-ES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E4A687B3-C495-2DCD-CFC7-2D9C0E6E49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9613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3. Proyecto ley IA y Universidades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9EA5D8A7-2391-B2C9-52B7-42975C654F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0319792"/>
      </p:ext>
    </p:extLst>
  </p:cSld>
  <p:clrMapOvr>
    <a:masterClrMapping/>
  </p:clrMapOvr>
  <p:transition>
    <p:pull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FF636-9BB4-2FCB-0F8A-4ECBF7E79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1E7FA668-7756-7D7D-89AF-9721E1742B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FAAA229-0D94-FCEB-C9B8-C7E955DC35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6"/>
            <a:ext cx="7715200" cy="54006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Medidas de apoyo a la innovación </a:t>
            </a:r>
            <a:r>
              <a:rPr lang="es-ES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s-ES" sz="28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</a:t>
            </a:r>
            <a:r>
              <a:rPr lang="es-ES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V)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Responsabilidad generada a partir de espacios controlados de pruebas para la IA (12)</a:t>
            </a: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Medidas dirigidas a empresas de menor tamaño y a organizaciones de la sociedad civil (13)</a:t>
            </a: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r>
              <a:rPr lang="es-ES" sz="24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MinCiencias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 Min. Eco. promoverán el desarrollo ético y responsable de la IA en el país, con pleno respeto a los derechos fundamentales …, y establecerá medidas de apoyo a la innovación basada en sistemas de IA (14)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FF7B0EEB-2AAF-9ADB-4351-56CBA839C2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9613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3. Proyecto ley IA y Universidades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DC9665B4-6CD0-C92B-9423-97450DB9EB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3614160"/>
      </p:ext>
    </p:extLst>
  </p:cSld>
  <p:clrMapOvr>
    <a:masterClrMapping/>
  </p:clrMapOvr>
  <p:transition>
    <p:pull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2B3EE-8568-0E16-F736-CB09FC1390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55CEB843-DFD9-1263-9C6A-BBD7A5DF9B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0507CFD-CFF6-309B-ED14-CE51A95205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6"/>
            <a:ext cx="7715200" cy="54006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Medidas de apoyo a la innovación </a:t>
            </a:r>
            <a:r>
              <a:rPr lang="es-ES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s-ES" sz="28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</a:t>
            </a:r>
            <a:r>
              <a:rPr lang="es-ES" sz="2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V)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Espacio controlado de pruebas (“</a:t>
            </a:r>
            <a:r>
              <a:rPr lang="es-ES" sz="24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sandbox</a:t>
            </a: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regulatorio”)</a:t>
            </a: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aquel entorno controlado que facilita el desarrollo, la prueba y la validación de sistemas de IA  (3 nº 17)</a:t>
            </a: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Operadores responderán de cualquier perjuicio causado a terceros como resultado de la experimentación realizada en el </a:t>
            </a:r>
            <a:r>
              <a:rPr lang="es-ES" sz="24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sandbox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(12)</a:t>
            </a: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r>
              <a:rPr lang="es-ES" sz="24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MinCiencias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 de Eco. proporcionarán a empresas nacionales de menor tamaño un acceso prioritario a los espacios controlados de pruebas para la IA existentes (13)</a:t>
            </a: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endParaRPr lang="es-ES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endParaRPr lang="es-ES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/>
            </a:pPr>
            <a:endParaRPr lang="es-ES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8E4380B9-57E6-7F7A-69A2-8CF1BE0308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9613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3. Proyecto ley IA y Universidades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695530B3-2A73-7204-77F6-A0EE2DA09A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93673A0D-0896-8088-4CA1-D1F54C0205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859" y="5084755"/>
            <a:ext cx="7571183" cy="1225580"/>
          </a:xfrm>
          <a:prstGeom prst="rect">
            <a:avLst/>
          </a:prstGeom>
          <a:solidFill>
            <a:srgbClr val="FFF7DD">
              <a:alpha val="89804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3000">
                <a:solidFill>
                  <a:srgbClr val="0000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8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4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0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0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9pPr>
          </a:lstStyle>
          <a:p>
            <a:pPr algn="ctr" eaLnBrk="1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endParaRPr lang="es-ES" sz="11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1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s-E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De especial interés para las universidades</a:t>
            </a:r>
          </a:p>
          <a:p>
            <a:pPr algn="ctr" eaLnBrk="1" hangingPunct="1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s-ES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Duda: el art. 13 se aplicará a las universidades?</a:t>
            </a:r>
          </a:p>
        </p:txBody>
      </p:sp>
    </p:spTree>
    <p:extLst>
      <p:ext uri="{BB962C8B-B14F-4D97-AF65-F5344CB8AC3E}">
        <p14:creationId xmlns:p14="http://schemas.microsoft.com/office/powerpoint/2010/main" val="1301673386"/>
      </p:ext>
    </p:extLst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412776"/>
            <a:ext cx="7200900" cy="4861049"/>
          </a:xfrm>
        </p:spPr>
        <p:txBody>
          <a:bodyPr/>
          <a:lstStyle/>
          <a:p>
            <a:pPr marL="514350" indent="-514350" eaLnBrk="1" hangingPunct="1">
              <a:spcBef>
                <a:spcPts val="0"/>
              </a:spcBef>
              <a:spcAft>
                <a:spcPts val="200"/>
              </a:spcAft>
              <a:buFont typeface="+mj-lt"/>
              <a:buAutoNum type="arabicPeriod"/>
            </a:pPr>
            <a:r>
              <a:rPr lang="es-ES" altLang="ja-JP" sz="24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Universidades deben </a:t>
            </a:r>
            <a:r>
              <a:rPr lang="es-E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garantizar que cumplen </a:t>
            </a:r>
            <a:r>
              <a:rPr lang="es-ES" altLang="ja-JP" sz="24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los  </a:t>
            </a:r>
            <a:r>
              <a:rPr lang="es-E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principios de la futura ley IA </a:t>
            </a:r>
            <a:r>
              <a:rPr lang="es-ES" altLang="ja-JP" sz="24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y en general de transparencia, protección de datos y seguridad</a:t>
            </a:r>
          </a:p>
          <a:p>
            <a:pPr marL="514350" indent="-514350" eaLnBrk="1" hangingPunct="1">
              <a:spcBef>
                <a:spcPts val="0"/>
              </a:spcBef>
              <a:spcAft>
                <a:spcPts val="200"/>
              </a:spcAft>
              <a:buFont typeface="+mj-lt"/>
              <a:buAutoNum type="arabicPeriod"/>
            </a:pPr>
            <a:r>
              <a:rPr lang="es-ES" altLang="ja-JP" sz="24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Potenciales </a:t>
            </a:r>
            <a:r>
              <a:rPr lang="es-E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conflictos con la libertad científica y la investigación innovadora</a:t>
            </a:r>
            <a:endParaRPr lang="es-ES" altLang="ja-JP" sz="2400" dirty="0">
              <a:latin typeface="Calibri" panose="020F0502020204030204" pitchFamily="34" charset="0"/>
              <a:ea typeface="ＭＳ Ｐゴシック" charset="-128"/>
              <a:cs typeface="Calibri" panose="020F0502020204030204" pitchFamily="34" charset="0"/>
            </a:endParaRPr>
          </a:p>
          <a:p>
            <a:pPr marL="514350" indent="-514350" eaLnBrk="1" hangingPunct="1">
              <a:spcBef>
                <a:spcPts val="0"/>
              </a:spcBef>
              <a:spcAft>
                <a:spcPts val="200"/>
              </a:spcAft>
              <a:buFont typeface="+mj-lt"/>
              <a:buAutoNum type="arabicPeriod"/>
            </a:pPr>
            <a:r>
              <a:rPr lang="es-ES" altLang="ja-JP" sz="24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Universidades deberán elaborar </a:t>
            </a:r>
            <a:r>
              <a:rPr lang="es-E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directrices internas y protocolos sobre el uso y desarrollo  de IA</a:t>
            </a:r>
            <a:r>
              <a:rPr lang="es-ES" altLang="ja-JP" sz="24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, capacitar a sus trabajadores</a:t>
            </a:r>
          </a:p>
          <a:p>
            <a:pPr marL="514350" indent="-514350" eaLnBrk="1" hangingPunct="1">
              <a:spcBef>
                <a:spcPts val="0"/>
              </a:spcBef>
              <a:spcAft>
                <a:spcPts val="200"/>
              </a:spcAft>
              <a:buFont typeface="+mj-lt"/>
              <a:buAutoNum type="arabicPeriod"/>
            </a:pPr>
            <a:r>
              <a:rPr lang="es-ES" altLang="ja-JP" sz="24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Es esperable que </a:t>
            </a:r>
            <a:r>
              <a:rPr lang="es-ES" altLang="ja-JP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algunos sistemas IA que usan las universidades sean calificadas de alto riesgo</a:t>
            </a:r>
            <a:r>
              <a:rPr lang="es-ES" altLang="ja-JP" sz="2400" dirty="0">
                <a:latin typeface="Calibri" panose="020F0502020204030204" pitchFamily="34" charset="0"/>
                <a:ea typeface="ＭＳ Ｐゴシック" charset="-128"/>
                <a:cs typeface="Calibri" panose="020F0502020204030204" pitchFamily="34" charset="0"/>
              </a:rPr>
              <a:t>, ej. sistemas de evaluación, selección o admisión asistidos por IA para la toma de decisiones y, por lo tanto, estén sujetos a mayores exigencias legales</a:t>
            </a:r>
            <a:endParaRPr lang="en-US" altLang="ja-JP" sz="1600" dirty="0">
              <a:latin typeface="Calibri" panose="020F0502020204030204" pitchFamily="34" charset="0"/>
              <a:ea typeface="ＭＳ Ｐゴシック" charset="-128"/>
              <a:cs typeface="Calibri" panose="020F0502020204030204" pitchFamily="34" charset="0"/>
            </a:endParaRPr>
          </a:p>
        </p:txBody>
      </p:sp>
      <p:sp>
        <p:nvSpPr>
          <p:cNvPr id="82947" name="Rectangle 4"/>
          <p:cNvSpPr>
            <a:spLocks noGrp="1" noChangeArrowheads="1"/>
          </p:cNvSpPr>
          <p:nvPr>
            <p:ph type="title"/>
          </p:nvPr>
        </p:nvSpPr>
        <p:spPr>
          <a:xfrm>
            <a:off x="1692275" y="115888"/>
            <a:ext cx="6913563" cy="762000"/>
          </a:xfrm>
          <a:noFill/>
        </p:spPr>
        <p:txBody>
          <a:bodyPr/>
          <a:lstStyle/>
          <a:p>
            <a:pPr eaLnBrk="1" hangingPunct="1"/>
            <a:r>
              <a:rPr lang="es-ES" sz="3200" b="1" dirty="0">
                <a:latin typeface="Calibri" panose="020F0502020204030204" pitchFamily="34" charset="0"/>
                <a:cs typeface="Calibri" panose="020F0502020204030204" pitchFamily="34" charset="0"/>
              </a:rPr>
              <a:t>Conclusiones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D941BD3-3613-1492-3C21-1DF6ED88BE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918" y="6453336"/>
            <a:ext cx="304578" cy="301367"/>
          </a:xfrm>
          <a:prstGeom prst="rect">
            <a:avLst/>
          </a:prstGeom>
        </p:spPr>
      </p:pic>
      <p:pic>
        <p:nvPicPr>
          <p:cNvPr id="4" name="Imagen 3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F32D3B0B-15E5-1EE3-8A6D-D80DA42872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62033559-BE3D-3B08-A68E-3D95D4768A0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539552" y="3213645"/>
            <a:ext cx="7992888" cy="2087563"/>
          </a:xfrm>
          <a:prstGeom prst="rect">
            <a:avLst/>
          </a:prstGeom>
          <a:solidFill>
            <a:schemeClr val="bg1">
              <a:alpha val="83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ctr" eaLnBrk="0" hangingPunct="0">
              <a:spcAft>
                <a:spcPts val="600"/>
              </a:spcAft>
              <a:buClr>
                <a:schemeClr val="tx2"/>
              </a:buClr>
              <a:buSzPct val="75000"/>
              <a:defRPr/>
            </a:pPr>
            <a:endParaRPr lang="es-ES" sz="100" b="1" dirty="0">
              <a:solidFill>
                <a:srgbClr val="EE77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0" hangingPunct="0">
              <a:spcAft>
                <a:spcPts val="600"/>
              </a:spcAft>
              <a:buClr>
                <a:schemeClr val="tx2"/>
              </a:buClr>
              <a:buSzPct val="75000"/>
              <a:defRPr/>
            </a:pPr>
            <a:r>
              <a:rPr lang="es-ES" sz="4000" b="1" dirty="0">
                <a:solidFill>
                  <a:srgbClr val="FF881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¡Muchas gracias!</a:t>
            </a:r>
          </a:p>
          <a:p>
            <a:pPr algn="ctr" eaLnBrk="0" hangingPunct="0">
              <a:spcAft>
                <a:spcPts val="600"/>
              </a:spcAft>
              <a:buClr>
                <a:schemeClr val="tx2"/>
              </a:buClr>
              <a:buSzPct val="75000"/>
              <a:defRPr/>
            </a:pPr>
            <a:endParaRPr lang="es-ES" sz="2800" b="1" dirty="0">
              <a:solidFill>
                <a:srgbClr val="FF881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0" hangingPunct="0">
              <a:spcAft>
                <a:spcPts val="600"/>
              </a:spcAft>
              <a:buClr>
                <a:schemeClr val="tx2"/>
              </a:buClr>
              <a:buSzPct val="75000"/>
              <a:defRPr/>
            </a:pPr>
            <a:endParaRPr lang="es-ES" sz="2800" b="1" dirty="0">
              <a:solidFill>
                <a:srgbClr val="FF881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0" hangingPunct="0">
              <a:spcAft>
                <a:spcPts val="600"/>
              </a:spcAft>
              <a:buClr>
                <a:schemeClr val="tx2"/>
              </a:buClr>
              <a:buSzPct val="75000"/>
              <a:defRPr/>
            </a:pPr>
            <a:endParaRPr lang="es-ES" sz="2800" b="1" dirty="0">
              <a:solidFill>
                <a:srgbClr val="FF881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0" hangingPunct="0">
              <a:spcAft>
                <a:spcPts val="600"/>
              </a:spcAft>
              <a:buClr>
                <a:schemeClr val="tx2"/>
              </a:buClr>
              <a:buSzPct val="75000"/>
              <a:defRPr/>
            </a:pPr>
            <a:endParaRPr lang="es-ES" sz="4400" b="1" dirty="0">
              <a:solidFill>
                <a:srgbClr val="FF881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eaLnBrk="0" hangingPunct="0">
              <a:spcAft>
                <a:spcPts val="600"/>
              </a:spcAft>
              <a:buClr>
                <a:schemeClr val="tx2"/>
              </a:buClr>
              <a:buSzPct val="75000"/>
              <a:defRPr/>
            </a:pPr>
            <a:endParaRPr lang="es-CL" sz="1800" b="1" dirty="0">
              <a:solidFill>
                <a:srgbClr val="EE77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3992969-55B0-BD7D-DD70-4E8E32524C96}"/>
              </a:ext>
            </a:extLst>
          </p:cNvPr>
          <p:cNvSpPr txBox="1"/>
          <p:nvPr/>
        </p:nvSpPr>
        <p:spPr>
          <a:xfrm>
            <a:off x="2213124" y="4934778"/>
            <a:ext cx="486479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rgbClr val="2D2DB9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Christian Schmitz Vaccaro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s-ES" b="1" dirty="0">
              <a:solidFill>
                <a:srgbClr val="2D2DB9">
                  <a:lumMod val="50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b="1" dirty="0">
                <a:solidFill>
                  <a:srgbClr val="6666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schmitz@ucsc.cl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12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461B890-2D86-EFBC-E2C1-E0A9CB1172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1918" y="6453336"/>
            <a:ext cx="304578" cy="301367"/>
          </a:xfrm>
          <a:prstGeom prst="rect">
            <a:avLst/>
          </a:prstGeom>
        </p:spPr>
      </p:pic>
      <p:pic>
        <p:nvPicPr>
          <p:cNvPr id="2" name="Imagen 1" descr="Interfaz de usuario gráfica, Calendario&#10;&#10;El contenido generado por IA puede ser incorrecto.">
            <a:extLst>
              <a:ext uri="{FF2B5EF4-FFF2-40B4-BE49-F238E27FC236}">
                <a16:creationId xmlns:a16="http://schemas.microsoft.com/office/drawing/2014/main" id="{8174C068-B7E0-57FF-1FEF-AC396C3069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0" b="6819"/>
          <a:stretch>
            <a:fillRect/>
          </a:stretch>
        </p:blipFill>
        <p:spPr>
          <a:xfrm>
            <a:off x="4608512" y="-1923240"/>
            <a:ext cx="4499992" cy="4920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n 8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039491F5-CB60-9DDA-71A3-DC15F4C4FAF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0"/>
            <a:ext cx="4499992" cy="2989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F8C19DF1-D61D-211B-3D62-5D4F6374F0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92" y="6451827"/>
            <a:ext cx="1110056" cy="36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476347"/>
      </p:ext>
    </p:extLst>
  </p:cSld>
  <p:clrMapOvr>
    <a:masterClrMapping/>
  </p:clrMapOvr>
  <p:transition>
    <p:pull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488A7C-C5EE-7C2F-01E4-193C9ED12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E97D308-ECF2-2526-4AF9-7E14C233B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5"/>
            <a:ext cx="7715200" cy="5158933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Impacto de IA en la docencia se vive a diario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Necesidad de “replantear la manera en que aprendemos y enseñamos y, en consecuencia, cómo se enseña a los educandos y qué es lo que éstos deberán priorizar” (</a:t>
            </a: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modelo enseñanza-aprendizaje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MEA)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 se suele considerar como una </a:t>
            </a: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herramienta de apoyo 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 MEA, y permite crear experiencias de aprendizaje personalizadas.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“Todos estos usos, los beneficios que la tecnología puede proporcionar </a:t>
            </a:r>
            <a:r>
              <a:rPr lang="es-E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permanecen en gran medida en el ámbito de la esperanza y la expectativa 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…”</a:t>
            </a:r>
          </a:p>
        </p:txBody>
      </p:sp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33CAACDA-BA4D-54C1-80DA-0588F72E39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85DD6EE8-D8C0-B6F3-2BAC-AB9D6FFA20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11127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b="1" dirty="0">
                <a:latin typeface="Calibri" panose="020F0502020204030204" pitchFamily="34" charset="0"/>
                <a:cs typeface="Calibri" panose="020F0502020204030204" pitchFamily="34" charset="0"/>
              </a:rPr>
              <a:t>1.  IA no sólo en docencia, </a:t>
            </a:r>
            <a:br>
              <a:rPr lang="es-ES" sz="32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3200" b="1" dirty="0">
                <a:latin typeface="Calibri" panose="020F0502020204030204" pitchFamily="34" charset="0"/>
                <a:cs typeface="Calibri" panose="020F0502020204030204" pitchFamily="34" charset="0"/>
              </a:rPr>
              <a:t>también en investigación y gestión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492A2EDA-E22D-D537-B8E8-5791617ED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E417C51E-630C-473A-8687-17250FB1220B}"/>
              </a:ext>
            </a:extLst>
          </p:cNvPr>
          <p:cNvSpPr txBox="1"/>
          <p:nvPr/>
        </p:nvSpPr>
        <p:spPr>
          <a:xfrm>
            <a:off x="2063697" y="6023610"/>
            <a:ext cx="6324727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b="1" dirty="0">
                <a:latin typeface="Calibri" panose="020F0502020204030204" pitchFamily="34" charset="0"/>
                <a:cs typeface="Calibri" panose="020F0502020204030204" pitchFamily="34" charset="0"/>
              </a:rPr>
              <a:t>Stefania Giannini, Subdirectora General de Educación, UNESCO</a:t>
            </a:r>
          </a:p>
          <a:p>
            <a:r>
              <a:rPr lang="es-ES" sz="1400" dirty="0">
                <a:latin typeface="Calibri" panose="020F0502020204030204" pitchFamily="34" charset="0"/>
                <a:cs typeface="Calibri" panose="020F0502020204030204" pitchFamily="34" charset="0"/>
              </a:rPr>
              <a:t>Mayo 2024, https://www.unesco.org/es/articles/el-uso-de-la-ia-en-la-educacion-decidir-el-futuro-que-queremos</a:t>
            </a:r>
          </a:p>
        </p:txBody>
      </p:sp>
    </p:spTree>
    <p:extLst>
      <p:ext uri="{BB962C8B-B14F-4D97-AF65-F5344CB8AC3E}">
        <p14:creationId xmlns:p14="http://schemas.microsoft.com/office/powerpoint/2010/main" val="1276727023"/>
      </p:ext>
    </p:extLst>
  </p:cSld>
  <p:clrMapOvr>
    <a:masterClrMapping/>
  </p:clrMapOvr>
  <p:transition>
    <p:pull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252A8-D899-36F9-C0BF-948FFE8270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CB125F1-9719-D571-E2B5-9EC377F0CE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5"/>
            <a:ext cx="7715200" cy="923057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Impacto de IA en la docencia se vive a diario</a:t>
            </a:r>
          </a:p>
        </p:txBody>
      </p:sp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93B78BC7-A28D-F54D-46B5-1C6485E690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EBB0A490-3684-ED5E-6E8F-E6A28172BC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11127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1.  IA no sólo en docencia, </a:t>
            </a:r>
            <a:b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también en investigación y gestión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178C1F59-935F-0785-3054-AD343982E3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EDB37AB4-6B4D-9303-6227-62E285A57529}"/>
              </a:ext>
            </a:extLst>
          </p:cNvPr>
          <p:cNvSpPr txBox="1"/>
          <p:nvPr/>
        </p:nvSpPr>
        <p:spPr>
          <a:xfrm>
            <a:off x="1631649" y="6453336"/>
            <a:ext cx="632472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>
                <a:latin typeface="Calibri" panose="020F0502020204030204" pitchFamily="34" charset="0"/>
                <a:cs typeface="Calibri" panose="020F0502020204030204" pitchFamily="34" charset="0"/>
              </a:rPr>
              <a:t>https://arxiv.org/pdf/2506.08872v1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CCDA7874-28F8-D2FC-FE16-59A8DB4E9F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2851" y="2042611"/>
            <a:ext cx="4030086" cy="46267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5AED36FF-F855-BA34-A380-C35CDBD72822}"/>
              </a:ext>
            </a:extLst>
          </p:cNvPr>
          <p:cNvSpPr txBox="1">
            <a:spLocks/>
          </p:cNvSpPr>
          <p:nvPr/>
        </p:nvSpPr>
        <p:spPr bwMode="auto">
          <a:xfrm>
            <a:off x="745232" y="1340768"/>
            <a:ext cx="3826768" cy="515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3000">
                <a:solidFill>
                  <a:srgbClr val="00006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8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4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0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anose="05000000000000000000" pitchFamily="2" charset="2"/>
              <a:buChar char="§"/>
              <a:defRPr sz="200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6600"/>
              </a:buClr>
              <a:buSzPct val="120000"/>
              <a:buFont typeface="Wingdings" pitchFamily="2" charset="2"/>
              <a:buChar char="§"/>
              <a:defRPr sz="2000">
                <a:solidFill>
                  <a:srgbClr val="000066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endParaRPr lang="es-ES" sz="2800" b="1" kern="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endParaRPr lang="es-ES" sz="2800" b="1" kern="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Múltiples limitaciones y riesgos al uso de IA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s-ES" sz="1400" kern="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s-ES" sz="24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Uso excesivo de IA generativa puede generar una </a:t>
            </a:r>
            <a:r>
              <a:rPr lang="es-ES" sz="2400" b="1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deuda cognitiva</a:t>
            </a:r>
            <a:r>
              <a:rPr lang="es-ES" sz="2400" kern="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una dependencia que reduce capacidades como memoria, creatividad y procesamiento profundo a lo largo del tiempo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s-ES" sz="2400" kern="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546137"/>
      </p:ext>
    </p:extLst>
  </p:cSld>
  <p:clrMapOvr>
    <a:masterClrMapping/>
  </p:clrMapOvr>
  <p:transition>
    <p:pull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B506B1-AD6A-AB7D-B5CC-56F3BB5AB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7596EB-52A0-6A16-6CC3-AFEE32E156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6"/>
            <a:ext cx="5338936" cy="452596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Competencias en IA para la educación superior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r>
              <a:rPr lang="es-ES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Alfabetización en IA: 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reconoce cada vez más como una competencia laboral fundamental, … permite desenvolverse y adaptarse a los requisitos laborales en constante evolución.</a:t>
            </a: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Necesidad de un </a:t>
            </a:r>
            <a:r>
              <a:rPr lang="es-ES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marco de competencias en IA para la educación superior </a:t>
            </a: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para profesores y estudiantes</a:t>
            </a: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endParaRPr lang="es-ES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endParaRPr lang="es-ES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endParaRPr lang="es-ES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defRPr/>
            </a:pPr>
            <a:endParaRPr lang="es-ES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61106455-A78D-939D-8C78-B3458ECB98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BC375D56-802E-9123-E03F-A33A12B3B1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11127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1.  IA no sólo en docencia, </a:t>
            </a:r>
            <a:b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también en investigación y gestión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7D5F6B10-819D-2543-8A11-698244C025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B2285F0-1594-E2F1-0292-E30063B303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6582" y="1412776"/>
            <a:ext cx="2927418" cy="4525962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7890351-53E2-FF66-541B-1E640EC72A7B}"/>
              </a:ext>
            </a:extLst>
          </p:cNvPr>
          <p:cNvSpPr txBox="1"/>
          <p:nvPr/>
        </p:nvSpPr>
        <p:spPr>
          <a:xfrm>
            <a:off x="5724128" y="6173647"/>
            <a:ext cx="35044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>
                <a:latin typeface="Calibri" panose="020F0502020204030204" pitchFamily="34" charset="0"/>
                <a:cs typeface="Calibri" panose="020F0502020204030204" pitchFamily="34" charset="0"/>
              </a:rPr>
              <a:t>https://unesdoc.unesco.org/ark:/48223/pf0000394935.locale=en</a:t>
            </a:r>
          </a:p>
        </p:txBody>
      </p:sp>
    </p:spTree>
    <p:extLst>
      <p:ext uri="{BB962C8B-B14F-4D97-AF65-F5344CB8AC3E}">
        <p14:creationId xmlns:p14="http://schemas.microsoft.com/office/powerpoint/2010/main" val="2467267510"/>
      </p:ext>
    </p:extLst>
  </p:cSld>
  <p:clrMapOvr>
    <a:masterClrMapping/>
  </p:clrMapOvr>
  <p:transition>
    <p:pull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CEE20F-5A99-757C-9D3D-5A2D520FC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50E059-002C-06E0-AC78-98FAF10EC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6"/>
            <a:ext cx="8003232" cy="547260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Impacto de IA en investigación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0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  <a:defRPr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 helps academic writing and research: 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  <a:defRPr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facilitating idea generation and research design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  <a:defRPr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improving content and structuring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  <a:defRPr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supporting literature review and synthesis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  <a:defRPr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enhancing data management and analysis 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  <a:defRPr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supporting editing, review, and publishing</a:t>
            </a:r>
          </a:p>
          <a:p>
            <a:pPr marL="457200" indent="-457200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  <a:defRPr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assisting in communication, outreach, and ethical compliance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  <a:defRPr/>
            </a:pPr>
            <a:r>
              <a:rPr lang="en-US" sz="24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Nuevamente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desafíos</a:t>
            </a:r>
            <a:r>
              <a:rPr lang="en-US" sz="2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sz="24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integridad</a:t>
            </a: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académica</a:t>
            </a: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 </a:t>
            </a:r>
            <a:r>
              <a:rPr lang="en-US" sz="24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uso</a:t>
            </a: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equilibrado</a:t>
            </a: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IA con la </a:t>
            </a:r>
            <a:r>
              <a:rPr lang="en-US" sz="24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mirada</a:t>
            </a: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humana</a:t>
            </a:r>
            <a:endParaRPr lang="es-ES" sz="24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2D07BDC5-BDB8-76D9-F85D-FD09A3942C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28D77082-4627-20F0-2AF6-B3403D5ADE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11127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1.  IA no sólo en docencia, </a:t>
            </a:r>
            <a:b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también en investigación y gestión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37AE54FA-0F37-4608-3C06-3096133200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5AF6F75-8141-74E4-5505-8E222001AFB1}"/>
              </a:ext>
            </a:extLst>
          </p:cNvPr>
          <p:cNvSpPr txBox="1"/>
          <p:nvPr/>
        </p:nvSpPr>
        <p:spPr>
          <a:xfrm>
            <a:off x="1691681" y="6237312"/>
            <a:ext cx="70567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>
                <a:latin typeface="Calibri" panose="020F0502020204030204" pitchFamily="34" charset="0"/>
                <a:cs typeface="Calibri" panose="020F0502020204030204" pitchFamily="34" charset="0"/>
              </a:rPr>
              <a:t>M. Khalifa, M. </a:t>
            </a:r>
            <a:r>
              <a:rPr lang="es-E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Albadawy</a:t>
            </a:r>
            <a:r>
              <a:rPr lang="es-ES" sz="140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s-E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Using</a:t>
            </a:r>
            <a:r>
              <a:rPr lang="es-ES" sz="1400" dirty="0">
                <a:latin typeface="Calibri" panose="020F0502020204030204" pitchFamily="34" charset="0"/>
                <a:cs typeface="Calibri" panose="020F0502020204030204" pitchFamily="34" charset="0"/>
              </a:rPr>
              <a:t> AI in </a:t>
            </a:r>
            <a:r>
              <a:rPr lang="es-E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academic</a:t>
            </a:r>
            <a:r>
              <a:rPr lang="es-E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writing</a:t>
            </a:r>
            <a:r>
              <a:rPr lang="es-ES" sz="14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s-E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research</a:t>
            </a:r>
            <a:r>
              <a:rPr lang="es-ES" sz="140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s-E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lang="es-E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essential</a:t>
            </a:r>
            <a:r>
              <a:rPr lang="es-E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productivity</a:t>
            </a:r>
            <a:r>
              <a:rPr lang="es-ES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tool</a:t>
            </a:r>
            <a:r>
              <a:rPr lang="es-ES" sz="1400" dirty="0">
                <a:latin typeface="Calibri" panose="020F0502020204030204" pitchFamily="34" charset="0"/>
                <a:cs typeface="Calibri" panose="020F0502020204030204" pitchFamily="34" charset="0"/>
              </a:rPr>
              <a:t>, 2024, https://doi.org/10.1016/j.cmpbup.2024.100145</a:t>
            </a:r>
          </a:p>
        </p:txBody>
      </p:sp>
    </p:spTree>
    <p:extLst>
      <p:ext uri="{BB962C8B-B14F-4D97-AF65-F5344CB8AC3E}">
        <p14:creationId xmlns:p14="http://schemas.microsoft.com/office/powerpoint/2010/main" val="380584556"/>
      </p:ext>
    </p:extLst>
  </p:cSld>
  <p:clrMapOvr>
    <a:masterClrMapping/>
  </p:clrMapOvr>
  <p:transition>
    <p:pull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FD97B8-6263-11EB-7C0D-F8D052AA2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D2D41E6-57F4-80BD-BBBB-D568344E41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6"/>
            <a:ext cx="8003232" cy="547260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Impacto de IA en la gestión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1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s-ES" sz="2400" dirty="0">
                <a:latin typeface="Calibri" panose="020F0502020204030204" pitchFamily="34" charset="0"/>
                <a:cs typeface="Calibri" panose="020F0502020204030204" pitchFamily="34" charset="0"/>
              </a:rPr>
              <a:t>Direcciones y unidades administrativas utilizan IA para optimizar flujos de trabajo y eficiencias, mejorar servicios estudiantiles y de docencia </a:t>
            </a:r>
            <a:r>
              <a:rPr lang="es-E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part</a:t>
            </a:r>
            <a:r>
              <a:rPr lang="es-ES" sz="2400" dirty="0">
                <a:latin typeface="Calibri" panose="020F0502020204030204" pitchFamily="34" charset="0"/>
                <a:cs typeface="Calibri" panose="020F0502020204030204" pitchFamily="34" charset="0"/>
              </a:rPr>
              <a:t>-time: tomar decisiones basadas en datos para mejorar resultados institucionales</a:t>
            </a:r>
          </a:p>
          <a:p>
            <a:r>
              <a:rPr lang="es-E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Áreas de aplicación: </a:t>
            </a:r>
            <a:r>
              <a:rPr lang="es-ES" sz="2400" dirty="0">
                <a:latin typeface="Calibri" panose="020F0502020204030204" pitchFamily="34" charset="0"/>
                <a:cs typeface="Calibri" panose="020F0502020204030204" pitchFamily="34" charset="0"/>
              </a:rPr>
              <a:t>Planificación estratégica y de calidad</a:t>
            </a:r>
          </a:p>
          <a:p>
            <a:pPr lvl="1"/>
            <a:r>
              <a:rPr lang="es-ES" sz="2200" dirty="0">
                <a:latin typeface="Calibri" panose="020F0502020204030204" pitchFamily="34" charset="0"/>
                <a:cs typeface="Calibri" panose="020F0502020204030204" pitchFamily="34" charset="0"/>
              </a:rPr>
              <a:t>Admisión y matrícula: análisis predictivo ayuda a identificar a futuros estudiantes con más probabilidades de solicitar plaza, matricularlos y asegurar su éxito</a:t>
            </a:r>
          </a:p>
          <a:p>
            <a:pPr lvl="1"/>
            <a:r>
              <a:rPr lang="es-ES" sz="2200" dirty="0">
                <a:latin typeface="Calibri" panose="020F0502020204030204" pitchFamily="34" charset="0"/>
                <a:cs typeface="Calibri" panose="020F0502020204030204" pitchFamily="34" charset="0"/>
              </a:rPr>
              <a:t>Administración de solicitudes, expedientes académicos y gestión RRSS: orientar estrategias de captación, optimizar ayuda financiera y pronosticar las tasas de rendimiento con precisión. </a:t>
            </a:r>
          </a:p>
        </p:txBody>
      </p:sp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A4C672CB-313B-A18A-ACD8-F9990B257F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AA2AD9D9-A927-1BC2-2EBC-6D4699BD73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11127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1.  IA no sólo en docencia, </a:t>
            </a:r>
            <a:b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también en investigación y gestión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E1389CCE-E302-C596-FE52-91C2BCDBC7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D2982F1-E30C-6241-BECB-1831796938CB}"/>
              </a:ext>
            </a:extLst>
          </p:cNvPr>
          <p:cNvSpPr txBox="1"/>
          <p:nvPr/>
        </p:nvSpPr>
        <p:spPr>
          <a:xfrm>
            <a:off x="2987824" y="6481424"/>
            <a:ext cx="56196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>
                <a:latin typeface="Calibri" panose="020F0502020204030204" pitchFamily="34" charset="0"/>
                <a:cs typeface="Calibri" panose="020F0502020204030204" pitchFamily="34" charset="0"/>
              </a:rPr>
              <a:t>https://www.hercjobs.org/how-ai-is-reshaping-higher-education/</a:t>
            </a:r>
          </a:p>
        </p:txBody>
      </p:sp>
    </p:spTree>
    <p:extLst>
      <p:ext uri="{BB962C8B-B14F-4D97-AF65-F5344CB8AC3E}">
        <p14:creationId xmlns:p14="http://schemas.microsoft.com/office/powerpoint/2010/main" val="1643235053"/>
      </p:ext>
    </p:extLst>
  </p:cSld>
  <p:clrMapOvr>
    <a:masterClrMapping/>
  </p:clrMapOvr>
  <p:transition>
    <p:pull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91DE2-DF5D-72B8-C518-384A83215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7558162-DDB3-0E9A-E2B9-19ADFFE65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232" y="1052736"/>
            <a:ext cx="8003232" cy="547260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Literature</a:t>
            </a: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ES" sz="28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  <a:endParaRPr lang="es-E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Muy amplia oferta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 literatura sobre el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tema</a:t>
            </a:r>
          </a:p>
        </p:txBody>
      </p:sp>
      <p:pic>
        <p:nvPicPr>
          <p:cNvPr id="4" name="Imagen 3" descr="Logotipo&#10;&#10;Descripción generada automáticamente">
            <a:extLst>
              <a:ext uri="{FF2B5EF4-FFF2-40B4-BE49-F238E27FC236}">
                <a16:creationId xmlns:a16="http://schemas.microsoft.com/office/drawing/2014/main" id="{6175F0BE-BC3B-1E67-5C5A-80802D2446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42" y="6382343"/>
            <a:ext cx="1284234" cy="437635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1CC838CE-D87A-7BEC-ED11-53FF9062DE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11127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1.  IA no sólo en docencia, </a:t>
            </a:r>
            <a:b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ES" sz="3200" dirty="0">
                <a:latin typeface="Calibri" panose="020F0502020204030204" pitchFamily="34" charset="0"/>
                <a:cs typeface="Calibri" panose="020F0502020204030204" pitchFamily="34" charset="0"/>
              </a:rPr>
              <a:t>también en investigación y gestión</a:t>
            </a:r>
          </a:p>
        </p:txBody>
      </p:sp>
      <p:pic>
        <p:nvPicPr>
          <p:cNvPr id="2" name="Imagen 1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8C829309-8B42-54BA-8932-43CED9FF44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D3AF4696-0623-863D-05A8-BD6EA30A2B78}"/>
              </a:ext>
            </a:extLst>
          </p:cNvPr>
          <p:cNvSpPr txBox="1"/>
          <p:nvPr/>
        </p:nvSpPr>
        <p:spPr>
          <a:xfrm>
            <a:off x="809126" y="3717032"/>
            <a:ext cx="3600400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An, Y., Yu, J.H. &amp; James, S. </a:t>
            </a:r>
          </a:p>
          <a:p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Investigating the higher education institutions’ guidelines and policies regarding the use of generative AI in teaching, learning, research, and administration. </a:t>
            </a:r>
          </a:p>
          <a:p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Int J Educ Technol High Educ 22, 10 (2025). </a:t>
            </a:r>
          </a:p>
          <a:p>
            <a:r>
              <a:rPr lang="en-US" sz="1400" dirty="0">
                <a:latin typeface="Calibri" panose="020F0502020204030204" pitchFamily="34" charset="0"/>
                <a:cs typeface="Calibri" panose="020F0502020204030204" pitchFamily="34" charset="0"/>
              </a:rPr>
              <a:t>https://doi.org/10.1186/s41239-025-00507-3</a:t>
            </a:r>
            <a:endParaRPr lang="es-ES" sz="1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DE63E43-764D-B2E2-E8EA-8C2D4D05A8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0582" y="1212875"/>
            <a:ext cx="4041898" cy="5338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2194708"/>
      </p:ext>
    </p:extLst>
  </p:cSld>
  <p:clrMapOvr>
    <a:masterClrMapping/>
  </p:clrMapOvr>
  <p:transition>
    <p:pull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135286"/>
            <a:ext cx="5050904" cy="452596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es-ES" sz="2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Política Nacional de IA 2021 </a:t>
            </a:r>
            <a:endParaRPr lang="es-ES" sz="18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endParaRPr lang="es-ES" sz="1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EJE 1   FACTORES HABILITANTES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1.1. Desarrollo de Talento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1.2. Infraestructura Tecnológica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1.3. Datos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EJE 2   DESARROLLO Y ADOPCIÓN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2.1. Investigación, Desarrollo e Innovación (I+D+I)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2.2. Adopción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EJE 3   GOBERNANZA Y ÉTICA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3.1. Regulación e institucionalidad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3.2. Articulación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3.3. Medioambiente y crisis climática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3.4. Igualdad de género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3.5. Inclusión y no discriminación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3.6. Impactos en el trabajo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3.7. Niños, niñas y adolescentes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3.8. Creación y propiedad intelectual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3.9. Cultura y preservación del patrimonio cultural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s-ES" sz="18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3.10. Ecosistema Digital Seguro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s-ES" sz="28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B8800DE-CA06-9A46-2C04-0229BA1D1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30317">
            <a:off x="5381405" y="1183406"/>
            <a:ext cx="3825110" cy="4643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985EFCA8-EE07-7CE3-AB12-62F340BB00B0}"/>
              </a:ext>
            </a:extLst>
          </p:cNvPr>
          <p:cNvSpPr txBox="1"/>
          <p:nvPr/>
        </p:nvSpPr>
        <p:spPr>
          <a:xfrm>
            <a:off x="5641776" y="6165304"/>
            <a:ext cx="32507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>
                <a:latin typeface="Calibri" panose="020F0502020204030204" pitchFamily="34" charset="0"/>
                <a:cs typeface="Calibri" panose="020F0502020204030204" pitchFamily="34" charset="0"/>
              </a:rPr>
              <a:t>https://www.minciencia.gob.cl/areas/inteligencia-artificial/politica-nacional-de-inteligencia-artificial/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964640-94D2-1994-8EFF-BB17BC4494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9613" y="115888"/>
            <a:ext cx="6637337" cy="762000"/>
          </a:xfrm>
          <a:noFill/>
        </p:spPr>
        <p:txBody>
          <a:bodyPr/>
          <a:lstStyle/>
          <a:p>
            <a:pPr eaLnBrk="1" hangingPunct="1"/>
            <a:r>
              <a:rPr lang="es-ES" sz="3200" b="1" dirty="0">
                <a:latin typeface="Calibri" panose="020F0502020204030204" pitchFamily="34" charset="0"/>
                <a:cs typeface="Calibri" panose="020F0502020204030204" pitchFamily="34" charset="0"/>
              </a:rPr>
              <a:t>2. Avances regulatorios IA en Chile</a:t>
            </a:r>
          </a:p>
        </p:txBody>
      </p:sp>
      <p:pic>
        <p:nvPicPr>
          <p:cNvPr id="5" name="Imagen 4" descr="Un grupo de biblioteca&#10;&#10;El contenido generado por IA puede ser incorrecto.">
            <a:extLst>
              <a:ext uri="{FF2B5EF4-FFF2-40B4-BE49-F238E27FC236}">
                <a16:creationId xmlns:a16="http://schemas.microsoft.com/office/drawing/2014/main" id="{83E440F2-3603-385A-32B2-52840DF76D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2"/>
          <a:stretch>
            <a:fillRect/>
          </a:stretch>
        </p:blipFill>
        <p:spPr>
          <a:xfrm>
            <a:off x="-108520" y="-71650"/>
            <a:ext cx="1780213" cy="1052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21297</TotalTime>
  <Words>2305</Words>
  <Application>Microsoft Office PowerPoint</Application>
  <PresentationFormat>Presentación en pantalla (4:3)</PresentationFormat>
  <Paragraphs>284</Paragraphs>
  <Slides>25</Slides>
  <Notes>24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25</vt:i4>
      </vt:variant>
    </vt:vector>
  </HeadingPairs>
  <TitlesOfParts>
    <vt:vector size="33" baseType="lpstr">
      <vt:lpstr>Aptos</vt:lpstr>
      <vt:lpstr>Arial</vt:lpstr>
      <vt:lpstr>Calibri</vt:lpstr>
      <vt:lpstr>Tahoma</vt:lpstr>
      <vt:lpstr>Times New Roman</vt:lpstr>
      <vt:lpstr>Wingdings</vt:lpstr>
      <vt:lpstr>Diseño predeterminado</vt:lpstr>
      <vt:lpstr>3_Diseño predeterminado</vt:lpstr>
      <vt:lpstr>Presentación de PowerPoint</vt:lpstr>
      <vt:lpstr>Presentación de PowerPoint</vt:lpstr>
      <vt:lpstr>1.  IA no sólo en docencia,  también en investigación y gestión</vt:lpstr>
      <vt:lpstr>1.  IA no sólo en docencia,  también en investigación y gestión</vt:lpstr>
      <vt:lpstr>1.  IA no sólo en docencia,  también en investigación y gestión</vt:lpstr>
      <vt:lpstr>1.  IA no sólo en docencia,  también en investigación y gestión</vt:lpstr>
      <vt:lpstr>1.  IA no sólo en docencia,  también en investigación y gestión</vt:lpstr>
      <vt:lpstr>1.  IA no sólo en docencia,  también en investigación y gestión</vt:lpstr>
      <vt:lpstr>2. Avances regulatorios IA en Chile</vt:lpstr>
      <vt:lpstr>2. Avances regulatorios IA en Chile</vt:lpstr>
      <vt:lpstr>2. Avances regulatorios IA en Chile</vt:lpstr>
      <vt:lpstr>3. Proyecto ley IA y Universidades</vt:lpstr>
      <vt:lpstr>3. Proyecto ley IA y Universidades</vt:lpstr>
      <vt:lpstr>3. Proyecto ley IA y Universidades</vt:lpstr>
      <vt:lpstr>3. Proyecto ley IA y Universidades</vt:lpstr>
      <vt:lpstr>3. Proyecto ley IA y Universidades</vt:lpstr>
      <vt:lpstr>3. Proyecto ley IA y Universidades</vt:lpstr>
      <vt:lpstr>3. Proyecto ley IA y Universidades</vt:lpstr>
      <vt:lpstr>3. Proyecto ley IA y Universidades</vt:lpstr>
      <vt:lpstr>3. Proyecto ley IA y Universidades</vt:lpstr>
      <vt:lpstr>3. Proyecto ley IA y Universidades</vt:lpstr>
      <vt:lpstr>3. Proyecto ley IA y Universidades</vt:lpstr>
      <vt:lpstr>3. Proyecto ley IA y Universidades</vt:lpstr>
      <vt:lpstr>Conclusiones</vt:lpstr>
      <vt:lpstr>Presentación de PowerPoint</vt:lpstr>
    </vt:vector>
  </TitlesOfParts>
  <Company>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Christian Schmitz</dc:creator>
  <cp:lastModifiedBy>Christian Schmitz Vaccaro</cp:lastModifiedBy>
  <cp:revision>1292</cp:revision>
  <cp:lastPrinted>2023-04-26T06:51:44Z</cp:lastPrinted>
  <dcterms:created xsi:type="dcterms:W3CDTF">2002-12-30T14:19:36Z</dcterms:created>
  <dcterms:modified xsi:type="dcterms:W3CDTF">2025-10-15T22:54:09Z</dcterms:modified>
</cp:coreProperties>
</file>