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6"/>
  </p:notesMasterIdLst>
  <p:sldIdLst>
    <p:sldId id="256" r:id="rId2"/>
    <p:sldId id="334" r:id="rId3"/>
    <p:sldId id="877" r:id="rId4"/>
    <p:sldId id="463" r:id="rId5"/>
    <p:sldId id="584" r:id="rId6"/>
    <p:sldId id="493" r:id="rId7"/>
    <p:sldId id="596" r:id="rId8"/>
    <p:sldId id="430" r:id="rId9"/>
    <p:sldId id="878" r:id="rId10"/>
    <p:sldId id="258" r:id="rId11"/>
    <p:sldId id="370" r:id="rId12"/>
    <p:sldId id="466" r:id="rId13"/>
    <p:sldId id="879" r:id="rId14"/>
    <p:sldId id="560" r:id="rId15"/>
    <p:sldId id="880" r:id="rId16"/>
    <p:sldId id="585" r:id="rId17"/>
    <p:sldId id="881" r:id="rId18"/>
    <p:sldId id="467" r:id="rId19"/>
    <p:sldId id="626" r:id="rId20"/>
    <p:sldId id="627" r:id="rId21"/>
    <p:sldId id="257" r:id="rId22"/>
    <p:sldId id="661" r:id="rId23"/>
    <p:sldId id="664" r:id="rId24"/>
    <p:sldId id="662" r:id="rId25"/>
    <p:sldId id="660" r:id="rId26"/>
    <p:sldId id="828" r:id="rId27"/>
    <p:sldId id="657" r:id="rId28"/>
    <p:sldId id="659" r:id="rId29"/>
    <p:sldId id="852" r:id="rId30"/>
    <p:sldId id="259" r:id="rId31"/>
    <p:sldId id="260" r:id="rId32"/>
    <p:sldId id="278" r:id="rId33"/>
    <p:sldId id="261" r:id="rId34"/>
    <p:sldId id="266" r:id="rId35"/>
    <p:sldId id="870" r:id="rId36"/>
    <p:sldId id="669" r:id="rId37"/>
    <p:sldId id="867" r:id="rId38"/>
    <p:sldId id="262" r:id="rId39"/>
    <p:sldId id="263" r:id="rId40"/>
    <p:sldId id="264" r:id="rId41"/>
    <p:sldId id="265" r:id="rId42"/>
    <p:sldId id="330" r:id="rId43"/>
    <p:sldId id="823" r:id="rId44"/>
    <p:sldId id="868" r:id="rId45"/>
    <p:sldId id="620" r:id="rId46"/>
    <p:sldId id="875" r:id="rId47"/>
    <p:sldId id="876" r:id="rId48"/>
    <p:sldId id="622" r:id="rId49"/>
    <p:sldId id="277" r:id="rId50"/>
    <p:sldId id="267" r:id="rId51"/>
    <p:sldId id="268" r:id="rId52"/>
    <p:sldId id="269" r:id="rId53"/>
    <p:sldId id="270" r:id="rId54"/>
    <p:sldId id="861" r:id="rId55"/>
    <p:sldId id="687" r:id="rId56"/>
    <p:sldId id="324" r:id="rId57"/>
    <p:sldId id="724" r:id="rId58"/>
    <p:sldId id="715" r:id="rId59"/>
    <p:sldId id="716" r:id="rId60"/>
    <p:sldId id="717" r:id="rId61"/>
    <p:sldId id="822" r:id="rId62"/>
    <p:sldId id="859" r:id="rId63"/>
    <p:sldId id="872" r:id="rId64"/>
    <p:sldId id="279" r:id="rId65"/>
    <p:sldId id="863" r:id="rId66"/>
    <p:sldId id="864" r:id="rId67"/>
    <p:sldId id="850" r:id="rId68"/>
    <p:sldId id="821" r:id="rId69"/>
    <p:sldId id="820" r:id="rId70"/>
    <p:sldId id="635" r:id="rId71"/>
    <p:sldId id="636" r:id="rId72"/>
    <p:sldId id="643" r:id="rId73"/>
    <p:sldId id="865" r:id="rId74"/>
    <p:sldId id="271" r:id="rId75"/>
    <p:sldId id="647" r:id="rId76"/>
    <p:sldId id="645" r:id="rId77"/>
    <p:sldId id="866" r:id="rId78"/>
    <p:sldId id="272" r:id="rId79"/>
    <p:sldId id="273" r:id="rId80"/>
    <p:sldId id="274" r:id="rId81"/>
    <p:sldId id="275" r:id="rId82"/>
    <p:sldId id="276" r:id="rId83"/>
    <p:sldId id="882" r:id="rId84"/>
    <p:sldId id="873" r:id="rId85"/>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66" autoAdjust="0"/>
    <p:restoredTop sz="91880" autoAdjust="0"/>
  </p:normalViewPr>
  <p:slideViewPr>
    <p:cSldViewPr snapToGrid="0">
      <p:cViewPr varScale="1">
        <p:scale>
          <a:sx n="79" d="100"/>
          <a:sy n="79" d="100"/>
        </p:scale>
        <p:origin x="667"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ableStyles" Target="tableStyle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B120A0-07EB-4CE3-AF7A-C94DA3FF7AEE}" type="datetimeFigureOut">
              <a:rPr lang="es-ES" smtClean="0"/>
              <a:t>09/10/2025</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20354A-2706-4116-9B1A-3AAE2C54B7CE}" type="slidenum">
              <a:rPr lang="es-ES" smtClean="0"/>
              <a:t>‹Nº›</a:t>
            </a:fld>
            <a:endParaRPr lang="es-ES"/>
          </a:p>
        </p:txBody>
      </p:sp>
    </p:spTree>
    <p:extLst>
      <p:ext uri="{BB962C8B-B14F-4D97-AF65-F5344CB8AC3E}">
        <p14:creationId xmlns:p14="http://schemas.microsoft.com/office/powerpoint/2010/main" val="28026586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maltatoday.com.mt/news/national/120906/we_used_chatgpt_to_write_an_article_about_chatgpt"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www.thestar.com/opinion/contributors/2023/01/06/are-you-a-real-person-ai-chatbots-no-substitute-for-human-authorship.html"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28A0074-3216-407A-9BF5-30498BCABA3B}" type="slidenum">
              <a:rPr lang="es-ES" smtClean="0"/>
              <a:t>3</a:t>
            </a:fld>
            <a:endParaRPr lang="es-ES"/>
          </a:p>
        </p:txBody>
      </p:sp>
    </p:spTree>
    <p:extLst>
      <p:ext uri="{BB962C8B-B14F-4D97-AF65-F5344CB8AC3E}">
        <p14:creationId xmlns:p14="http://schemas.microsoft.com/office/powerpoint/2010/main" val="41902756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6A3914DE-1286-4DA0-81CF-417418F5FB56}" type="slidenum">
              <a:rPr lang="es-ES" smtClean="0"/>
              <a:t>18</a:t>
            </a:fld>
            <a:endParaRPr lang="es-ES"/>
          </a:p>
        </p:txBody>
      </p:sp>
    </p:spTree>
    <p:extLst>
      <p:ext uri="{BB962C8B-B14F-4D97-AF65-F5344CB8AC3E}">
        <p14:creationId xmlns:p14="http://schemas.microsoft.com/office/powerpoint/2010/main" val="980262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8529FE7D-4721-422D-AD22-B532A464146A}" type="slidenum">
              <a:rPr lang="es-ES" smtClean="0"/>
              <a:t>19</a:t>
            </a:fld>
            <a:endParaRPr lang="es-ES"/>
          </a:p>
        </p:txBody>
      </p:sp>
    </p:spTree>
    <p:extLst>
      <p:ext uri="{BB962C8B-B14F-4D97-AF65-F5344CB8AC3E}">
        <p14:creationId xmlns:p14="http://schemas.microsoft.com/office/powerpoint/2010/main" val="36083615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No tiene sentido común. ...No puede acceder a Internet. ...No puede manejar múltiples tareas a la vez. ...ChatGPT tiene conocimientos limitados. ...ChatGPT carece de creatividad. ...No puede proporcionar información detallada. ...Tiene dificultades con los temas especializados. ...ChatGPT puede dar respuestas sesgadas.</a:t>
            </a:r>
          </a:p>
          <a:p>
            <a:endParaRPr lang="es-ES" dirty="0"/>
          </a:p>
          <a:p>
            <a:r>
              <a:rPr lang="es-ES" b="1" dirty="0"/>
              <a:t>Actualización</a:t>
            </a:r>
            <a:r>
              <a:rPr lang="es-ES" dirty="0"/>
              <a:t>. ChatGPT está basado en datos previos a </a:t>
            </a:r>
            <a:r>
              <a:rPr lang="es-ES" b="1" dirty="0"/>
              <a:t>septiembre de 2021 </a:t>
            </a:r>
            <a:r>
              <a:rPr lang="es-ES" dirty="0"/>
              <a:t>y, por lo tanto, tiene limitaciones en términos de su conocimiento y capacidad para proporcionar información actualizada.</a:t>
            </a:r>
          </a:p>
          <a:p>
            <a:r>
              <a:rPr lang="es-ES" b="1" dirty="0"/>
              <a:t>Propensión a generar respuestas ficticias. </a:t>
            </a:r>
            <a:r>
              <a:rPr lang="es-ES" dirty="0"/>
              <a:t>Esto se debe a que el modelo se entrena con grandes cantidades de datos que pueden contener información incorrecta o sesgada.</a:t>
            </a:r>
          </a:p>
          <a:p>
            <a:r>
              <a:rPr lang="es-ES" b="1" dirty="0"/>
              <a:t>No tiene una comprensión profunda del contexto</a:t>
            </a:r>
            <a:r>
              <a:rPr lang="es-ES" dirty="0"/>
              <a:t>, lo que puede llevar a respuestas incoherentes o fuera de lugar. “Alucinaciones”</a:t>
            </a:r>
          </a:p>
          <a:p>
            <a:r>
              <a:rPr lang="es-ES" b="1" dirty="0"/>
              <a:t>Carencia de razonamiento crítico y sentido común, </a:t>
            </a:r>
            <a:r>
              <a:rPr lang="es-ES" dirty="0"/>
              <a:t>genera</a:t>
            </a:r>
            <a:r>
              <a:rPr lang="es-ES" b="1" dirty="0"/>
              <a:t> </a:t>
            </a:r>
            <a:r>
              <a:rPr lang="es-ES" dirty="0"/>
              <a:t>respuestas basadas en patrones de lenguaje, pero no tiene la capacidad de razonamiento crítico ni de sentido común como los humanos</a:t>
            </a:r>
          </a:p>
          <a:p>
            <a:r>
              <a:rPr lang="es-ES" b="1" dirty="0"/>
              <a:t>Posibilidad de sesgos</a:t>
            </a:r>
            <a:r>
              <a:rPr lang="es-ES" dirty="0"/>
              <a:t>: Al entrenar un modelo de lenguaje con grandes cantidades de datos, existe el riesgo de que se reflejen sesgos inherentes en esos datos</a:t>
            </a:r>
            <a:endParaRPr lang="es-ES" b="1" dirty="0"/>
          </a:p>
          <a:p>
            <a:endParaRPr lang="es-ES" dirty="0"/>
          </a:p>
        </p:txBody>
      </p:sp>
      <p:sp>
        <p:nvSpPr>
          <p:cNvPr id="4" name="Marcador de número de diapositiva 3"/>
          <p:cNvSpPr>
            <a:spLocks noGrp="1"/>
          </p:cNvSpPr>
          <p:nvPr>
            <p:ph type="sldNum" sz="quarter" idx="10"/>
          </p:nvPr>
        </p:nvSpPr>
        <p:spPr/>
        <p:txBody>
          <a:bodyPr/>
          <a:lstStyle/>
          <a:p>
            <a:fld id="{828A0074-3216-407A-9BF5-30498BCABA3B}" type="slidenum">
              <a:rPr lang="es-ES" smtClean="0"/>
              <a:t>20</a:t>
            </a:fld>
            <a:endParaRPr lang="es-ES"/>
          </a:p>
        </p:txBody>
      </p:sp>
    </p:spTree>
    <p:extLst>
      <p:ext uri="{BB962C8B-B14F-4D97-AF65-F5344CB8AC3E}">
        <p14:creationId xmlns:p14="http://schemas.microsoft.com/office/powerpoint/2010/main" val="29352607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AD20354A-2706-4116-9B1A-3AAE2C54B7CE}" type="slidenum">
              <a:rPr lang="es-ES" smtClean="0"/>
              <a:t>21</a:t>
            </a:fld>
            <a:endParaRPr lang="es-ES"/>
          </a:p>
        </p:txBody>
      </p:sp>
    </p:spTree>
    <p:extLst>
      <p:ext uri="{BB962C8B-B14F-4D97-AF65-F5344CB8AC3E}">
        <p14:creationId xmlns:p14="http://schemas.microsoft.com/office/powerpoint/2010/main" val="1327035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sz="1200" b="0" i="0" kern="1200" dirty="0">
                <a:solidFill>
                  <a:schemeClr val="tx1"/>
                </a:solidFill>
                <a:effectLst/>
                <a:latin typeface="+mn-lt"/>
                <a:ea typeface="+mn-ea"/>
                <a:cs typeface="+mn-cs"/>
              </a:rPr>
              <a:t>Nicole </a:t>
            </a:r>
            <a:r>
              <a:rPr lang="es-ES" sz="1200" b="0" i="0" kern="1200" dirty="0" err="1">
                <a:solidFill>
                  <a:schemeClr val="tx1"/>
                </a:solidFill>
                <a:effectLst/>
                <a:latin typeface="+mn-lt"/>
                <a:ea typeface="+mn-ea"/>
                <a:cs typeface="+mn-cs"/>
              </a:rPr>
              <a:t>Meilak</a:t>
            </a:r>
            <a:r>
              <a:rPr lang="es-ES" sz="1200" b="0" i="0" kern="1200" dirty="0">
                <a:solidFill>
                  <a:schemeClr val="tx1"/>
                </a:solidFill>
                <a:effectLst/>
                <a:latin typeface="+mn-lt"/>
                <a:ea typeface="+mn-ea"/>
                <a:cs typeface="+mn-cs"/>
              </a:rPr>
              <a:t>. «</a:t>
            </a:r>
            <a:r>
              <a:rPr lang="es-ES" sz="1200" b="1" i="0" kern="1200" dirty="0" err="1">
                <a:solidFill>
                  <a:schemeClr val="tx1"/>
                </a:solidFill>
                <a:effectLst/>
                <a:latin typeface="+mn-lt"/>
                <a:ea typeface="+mn-ea"/>
                <a:cs typeface="+mn-cs"/>
              </a:rPr>
              <a:t>We</a:t>
            </a:r>
            <a:r>
              <a:rPr lang="es-ES" sz="1200" b="1" i="0" kern="1200" dirty="0">
                <a:solidFill>
                  <a:schemeClr val="tx1"/>
                </a:solidFill>
                <a:effectLst/>
                <a:latin typeface="+mn-lt"/>
                <a:ea typeface="+mn-ea"/>
                <a:cs typeface="+mn-cs"/>
              </a:rPr>
              <a:t> </a:t>
            </a:r>
            <a:r>
              <a:rPr lang="es-ES" sz="1200" b="1" i="0" kern="1200" dirty="0" err="1">
                <a:solidFill>
                  <a:schemeClr val="tx1"/>
                </a:solidFill>
                <a:effectLst/>
                <a:latin typeface="+mn-lt"/>
                <a:ea typeface="+mn-ea"/>
                <a:cs typeface="+mn-cs"/>
              </a:rPr>
              <a:t>Used</a:t>
            </a:r>
            <a:r>
              <a:rPr lang="es-ES" sz="1200" b="1" i="0" kern="1200" dirty="0">
                <a:solidFill>
                  <a:schemeClr val="tx1"/>
                </a:solidFill>
                <a:effectLst/>
                <a:latin typeface="+mn-lt"/>
                <a:ea typeface="+mn-ea"/>
                <a:cs typeface="+mn-cs"/>
              </a:rPr>
              <a:t> </a:t>
            </a:r>
            <a:r>
              <a:rPr lang="es-ES" sz="1200" b="1" i="0" kern="1200" dirty="0" err="1">
                <a:solidFill>
                  <a:schemeClr val="tx1"/>
                </a:solidFill>
                <a:effectLst/>
                <a:latin typeface="+mn-lt"/>
                <a:ea typeface="+mn-ea"/>
                <a:cs typeface="+mn-cs"/>
              </a:rPr>
              <a:t>ChatGPT</a:t>
            </a:r>
            <a:r>
              <a:rPr lang="es-ES" sz="1200" b="1" i="0" kern="1200" dirty="0">
                <a:solidFill>
                  <a:schemeClr val="tx1"/>
                </a:solidFill>
                <a:effectLst/>
                <a:latin typeface="+mn-lt"/>
                <a:ea typeface="+mn-ea"/>
                <a:cs typeface="+mn-cs"/>
              </a:rPr>
              <a:t> to </a:t>
            </a:r>
            <a:r>
              <a:rPr lang="es-ES" sz="1200" b="1" i="0" kern="1200" dirty="0" err="1">
                <a:solidFill>
                  <a:schemeClr val="tx1"/>
                </a:solidFill>
                <a:effectLst/>
                <a:latin typeface="+mn-lt"/>
                <a:ea typeface="+mn-ea"/>
                <a:cs typeface="+mn-cs"/>
              </a:rPr>
              <a:t>Write</a:t>
            </a:r>
            <a:r>
              <a:rPr lang="es-ES" sz="1200" b="1" i="0" kern="1200" dirty="0">
                <a:solidFill>
                  <a:schemeClr val="tx1"/>
                </a:solidFill>
                <a:effectLst/>
                <a:latin typeface="+mn-lt"/>
                <a:ea typeface="+mn-ea"/>
                <a:cs typeface="+mn-cs"/>
              </a:rPr>
              <a:t> </a:t>
            </a:r>
            <a:r>
              <a:rPr lang="es-ES" sz="1200" b="1" i="0" kern="1200" dirty="0" err="1">
                <a:solidFill>
                  <a:schemeClr val="tx1"/>
                </a:solidFill>
                <a:effectLst/>
                <a:latin typeface="+mn-lt"/>
                <a:ea typeface="+mn-ea"/>
                <a:cs typeface="+mn-cs"/>
              </a:rPr>
              <a:t>an</a:t>
            </a:r>
            <a:r>
              <a:rPr lang="es-ES" sz="1200" b="1" i="0" kern="1200" dirty="0">
                <a:solidFill>
                  <a:schemeClr val="tx1"/>
                </a:solidFill>
                <a:effectLst/>
                <a:latin typeface="+mn-lt"/>
                <a:ea typeface="+mn-ea"/>
                <a:cs typeface="+mn-cs"/>
              </a:rPr>
              <a:t> </a:t>
            </a:r>
            <a:r>
              <a:rPr lang="es-ES" sz="1200" b="1" i="0" kern="1200" dirty="0" err="1">
                <a:solidFill>
                  <a:schemeClr val="tx1"/>
                </a:solidFill>
                <a:effectLst/>
                <a:latin typeface="+mn-lt"/>
                <a:ea typeface="+mn-ea"/>
                <a:cs typeface="+mn-cs"/>
              </a:rPr>
              <a:t>Article</a:t>
            </a:r>
            <a:r>
              <a:rPr lang="es-ES" sz="1200" b="1" i="0" kern="1200" dirty="0">
                <a:solidFill>
                  <a:schemeClr val="tx1"/>
                </a:solidFill>
                <a:effectLst/>
                <a:latin typeface="+mn-lt"/>
                <a:ea typeface="+mn-ea"/>
                <a:cs typeface="+mn-cs"/>
              </a:rPr>
              <a:t> </a:t>
            </a:r>
            <a:r>
              <a:rPr lang="es-ES" sz="1200" b="1" i="0" kern="1200" dirty="0" err="1">
                <a:solidFill>
                  <a:schemeClr val="tx1"/>
                </a:solidFill>
                <a:effectLst/>
                <a:latin typeface="+mn-lt"/>
                <a:ea typeface="+mn-ea"/>
                <a:cs typeface="+mn-cs"/>
              </a:rPr>
              <a:t>about</a:t>
            </a:r>
            <a:r>
              <a:rPr lang="es-ES" sz="1200" b="1" i="0" kern="1200" dirty="0">
                <a:solidFill>
                  <a:schemeClr val="tx1"/>
                </a:solidFill>
                <a:effectLst/>
                <a:latin typeface="+mn-lt"/>
                <a:ea typeface="+mn-ea"/>
                <a:cs typeface="+mn-cs"/>
              </a:rPr>
              <a:t> </a:t>
            </a:r>
            <a:r>
              <a:rPr lang="es-ES" sz="1200" b="1" i="0" kern="1200" dirty="0" err="1">
                <a:solidFill>
                  <a:schemeClr val="tx1"/>
                </a:solidFill>
                <a:effectLst/>
                <a:latin typeface="+mn-lt"/>
                <a:ea typeface="+mn-ea"/>
                <a:cs typeface="+mn-cs"/>
              </a:rPr>
              <a:t>ChatGPT</a:t>
            </a:r>
            <a:r>
              <a:rPr lang="es-ES" sz="1200" b="0" i="0" kern="1200" dirty="0">
                <a:solidFill>
                  <a:schemeClr val="tx1"/>
                </a:solidFill>
                <a:effectLst/>
                <a:latin typeface="+mn-lt"/>
                <a:ea typeface="+mn-ea"/>
                <a:cs typeface="+mn-cs"/>
              </a:rPr>
              <a:t>». MaltaToday.com.mt, 2023. Accedido 2 de marzo de 2023. </a:t>
            </a:r>
            <a:r>
              <a:rPr lang="es-ES" sz="1200" b="0" i="0" kern="1200" dirty="0">
                <a:solidFill>
                  <a:schemeClr val="tx1"/>
                </a:solidFill>
                <a:effectLst/>
                <a:latin typeface="+mn-lt"/>
                <a:ea typeface="+mn-ea"/>
                <a:cs typeface="+mn-cs"/>
                <a:hlinkClick r:id="rId3"/>
              </a:rPr>
              <a:t>http://www.maltatoday.com.mt/news/national/120906/we_used_chatgpt_to_write_an_article_about_chatgpt</a:t>
            </a:r>
            <a:r>
              <a:rPr lang="es-ES" sz="1200" b="0" i="0" kern="1200" dirty="0">
                <a:solidFill>
                  <a:schemeClr val="tx1"/>
                </a:solidFill>
                <a:effectLst/>
                <a:latin typeface="+mn-lt"/>
                <a:ea typeface="+mn-ea"/>
                <a:cs typeface="+mn-cs"/>
              </a:rPr>
              <a:t>.</a:t>
            </a:r>
            <a:endParaRPr lang="es-ES" dirty="0"/>
          </a:p>
        </p:txBody>
      </p:sp>
      <p:sp>
        <p:nvSpPr>
          <p:cNvPr id="4" name="Marcador de número de diapositiva 3"/>
          <p:cNvSpPr>
            <a:spLocks noGrp="1"/>
          </p:cNvSpPr>
          <p:nvPr>
            <p:ph type="sldNum" sz="quarter" idx="10"/>
          </p:nvPr>
        </p:nvSpPr>
        <p:spPr/>
        <p:txBody>
          <a:bodyPr/>
          <a:lstStyle/>
          <a:p>
            <a:fld id="{6A3914DE-1286-4DA0-81CF-417418F5FB56}" type="slidenum">
              <a:rPr lang="es-ES" smtClean="0"/>
              <a:t>22</a:t>
            </a:fld>
            <a:endParaRPr lang="es-ES"/>
          </a:p>
        </p:txBody>
      </p:sp>
    </p:spTree>
    <p:extLst>
      <p:ext uri="{BB962C8B-B14F-4D97-AF65-F5344CB8AC3E}">
        <p14:creationId xmlns:p14="http://schemas.microsoft.com/office/powerpoint/2010/main" val="41698769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828A0074-3216-407A-9BF5-30498BCABA3B}" type="slidenum">
              <a:rPr lang="es-ES" smtClean="0"/>
              <a:t>23</a:t>
            </a:fld>
            <a:endParaRPr lang="es-ES"/>
          </a:p>
        </p:txBody>
      </p:sp>
    </p:spTree>
    <p:extLst>
      <p:ext uri="{BB962C8B-B14F-4D97-AF65-F5344CB8AC3E}">
        <p14:creationId xmlns:p14="http://schemas.microsoft.com/office/powerpoint/2010/main" val="7715808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828A0074-3216-407A-9BF5-30498BCABA3B}" type="slidenum">
              <a:rPr lang="es-ES" smtClean="0"/>
              <a:t>24</a:t>
            </a:fld>
            <a:endParaRPr lang="es-ES"/>
          </a:p>
        </p:txBody>
      </p:sp>
    </p:spTree>
    <p:extLst>
      <p:ext uri="{BB962C8B-B14F-4D97-AF65-F5344CB8AC3E}">
        <p14:creationId xmlns:p14="http://schemas.microsoft.com/office/powerpoint/2010/main" val="21960476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AD20354A-2706-4116-9B1A-3AAE2C54B7CE}" type="slidenum">
              <a:rPr lang="es-ES" smtClean="0"/>
              <a:t>25</a:t>
            </a:fld>
            <a:endParaRPr lang="es-ES"/>
          </a:p>
        </p:txBody>
      </p:sp>
    </p:spTree>
    <p:extLst>
      <p:ext uri="{BB962C8B-B14F-4D97-AF65-F5344CB8AC3E}">
        <p14:creationId xmlns:p14="http://schemas.microsoft.com/office/powerpoint/2010/main" val="18535430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AD20354A-2706-4116-9B1A-3AAE2C54B7CE}" type="slidenum">
              <a:rPr lang="es-ES" smtClean="0"/>
              <a:t>26</a:t>
            </a:fld>
            <a:endParaRPr lang="es-ES"/>
          </a:p>
        </p:txBody>
      </p:sp>
    </p:spTree>
    <p:extLst>
      <p:ext uri="{BB962C8B-B14F-4D97-AF65-F5344CB8AC3E}">
        <p14:creationId xmlns:p14="http://schemas.microsoft.com/office/powerpoint/2010/main" val="10631928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AD20354A-2706-4116-9B1A-3AAE2C54B7CE}" type="slidenum">
              <a:rPr lang="es-ES" smtClean="0"/>
              <a:t>27</a:t>
            </a:fld>
            <a:endParaRPr lang="es-ES"/>
          </a:p>
        </p:txBody>
      </p:sp>
    </p:spTree>
    <p:extLst>
      <p:ext uri="{BB962C8B-B14F-4D97-AF65-F5344CB8AC3E}">
        <p14:creationId xmlns:p14="http://schemas.microsoft.com/office/powerpoint/2010/main" val="14062875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28A0074-3216-407A-9BF5-30498BCABA3B}" type="slidenum">
              <a:rPr lang="es-ES" smtClean="0"/>
              <a:t>6</a:t>
            </a:fld>
            <a:endParaRPr lang="es-ES"/>
          </a:p>
        </p:txBody>
      </p:sp>
    </p:spTree>
    <p:extLst>
      <p:ext uri="{BB962C8B-B14F-4D97-AF65-F5344CB8AC3E}">
        <p14:creationId xmlns:p14="http://schemas.microsoft.com/office/powerpoint/2010/main" val="11221297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AD20354A-2706-4116-9B1A-3AAE2C54B7CE}" type="slidenum">
              <a:rPr lang="es-ES" smtClean="0"/>
              <a:t>30</a:t>
            </a:fld>
            <a:endParaRPr lang="es-ES"/>
          </a:p>
        </p:txBody>
      </p:sp>
    </p:spTree>
    <p:extLst>
      <p:ext uri="{BB962C8B-B14F-4D97-AF65-F5344CB8AC3E}">
        <p14:creationId xmlns:p14="http://schemas.microsoft.com/office/powerpoint/2010/main" val="38743414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AD20354A-2706-4116-9B1A-3AAE2C54B7CE}" type="slidenum">
              <a:rPr lang="es-ES" smtClean="0"/>
              <a:t>31</a:t>
            </a:fld>
            <a:endParaRPr lang="es-ES"/>
          </a:p>
        </p:txBody>
      </p:sp>
    </p:spTree>
    <p:extLst>
      <p:ext uri="{BB962C8B-B14F-4D97-AF65-F5344CB8AC3E}">
        <p14:creationId xmlns:p14="http://schemas.microsoft.com/office/powerpoint/2010/main" val="29038656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AD20354A-2706-4116-9B1A-3AAE2C54B7CE}" type="slidenum">
              <a:rPr lang="es-ES" smtClean="0"/>
              <a:t>33</a:t>
            </a:fld>
            <a:endParaRPr lang="es-ES"/>
          </a:p>
        </p:txBody>
      </p:sp>
    </p:spTree>
    <p:extLst>
      <p:ext uri="{BB962C8B-B14F-4D97-AF65-F5344CB8AC3E}">
        <p14:creationId xmlns:p14="http://schemas.microsoft.com/office/powerpoint/2010/main" val="2509827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AD20354A-2706-4116-9B1A-3AAE2C54B7CE}" type="slidenum">
              <a:rPr lang="es-ES" smtClean="0"/>
              <a:t>34</a:t>
            </a:fld>
            <a:endParaRPr lang="es-ES"/>
          </a:p>
        </p:txBody>
      </p:sp>
    </p:spTree>
    <p:extLst>
      <p:ext uri="{BB962C8B-B14F-4D97-AF65-F5344CB8AC3E}">
        <p14:creationId xmlns:p14="http://schemas.microsoft.com/office/powerpoint/2010/main" val="7087639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28A0074-3216-407A-9BF5-30498BCABA3B}" type="slidenum">
              <a:rPr lang="es-ES" smtClean="0"/>
              <a:t>36</a:t>
            </a:fld>
            <a:endParaRPr lang="es-ES"/>
          </a:p>
        </p:txBody>
      </p:sp>
    </p:spTree>
    <p:extLst>
      <p:ext uri="{BB962C8B-B14F-4D97-AF65-F5344CB8AC3E}">
        <p14:creationId xmlns:p14="http://schemas.microsoft.com/office/powerpoint/2010/main" val="29347844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AD20354A-2706-4116-9B1A-3AAE2C54B7CE}" type="slidenum">
              <a:rPr lang="es-ES" smtClean="0"/>
              <a:t>39</a:t>
            </a:fld>
            <a:endParaRPr lang="es-ES"/>
          </a:p>
        </p:txBody>
      </p:sp>
    </p:spTree>
    <p:extLst>
      <p:ext uri="{BB962C8B-B14F-4D97-AF65-F5344CB8AC3E}">
        <p14:creationId xmlns:p14="http://schemas.microsoft.com/office/powerpoint/2010/main" val="21296792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828A0074-3216-407A-9BF5-30498BCABA3B}" type="slidenum">
              <a:rPr lang="es-ES" smtClean="0"/>
              <a:t>45</a:t>
            </a:fld>
            <a:endParaRPr lang="es-ES"/>
          </a:p>
        </p:txBody>
      </p:sp>
    </p:spTree>
    <p:extLst>
      <p:ext uri="{BB962C8B-B14F-4D97-AF65-F5344CB8AC3E}">
        <p14:creationId xmlns:p14="http://schemas.microsoft.com/office/powerpoint/2010/main" val="35996508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https://esden.es/anatomia-de-un-buen-y-exitoso-prompt/</a:t>
            </a:r>
          </a:p>
        </p:txBody>
      </p:sp>
      <p:sp>
        <p:nvSpPr>
          <p:cNvPr id="4" name="Marcador de número de diapositiva 3"/>
          <p:cNvSpPr>
            <a:spLocks noGrp="1"/>
          </p:cNvSpPr>
          <p:nvPr>
            <p:ph type="sldNum" sz="quarter" idx="5"/>
          </p:nvPr>
        </p:nvSpPr>
        <p:spPr/>
        <p:txBody>
          <a:bodyPr/>
          <a:lstStyle/>
          <a:p>
            <a:fld id="{AD20354A-2706-4116-9B1A-3AAE2C54B7CE}" type="slidenum">
              <a:rPr lang="es-ES" smtClean="0"/>
              <a:t>46</a:t>
            </a:fld>
            <a:endParaRPr lang="es-ES"/>
          </a:p>
        </p:txBody>
      </p:sp>
    </p:spTree>
    <p:extLst>
      <p:ext uri="{BB962C8B-B14F-4D97-AF65-F5344CB8AC3E}">
        <p14:creationId xmlns:p14="http://schemas.microsoft.com/office/powerpoint/2010/main" val="17076158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28A0074-3216-407A-9BF5-30498BCABA3B}" type="slidenum">
              <a:rPr lang="es-ES" smtClean="0"/>
              <a:t>48</a:t>
            </a:fld>
            <a:endParaRPr lang="es-ES"/>
          </a:p>
        </p:txBody>
      </p:sp>
    </p:spTree>
    <p:extLst>
      <p:ext uri="{BB962C8B-B14F-4D97-AF65-F5344CB8AC3E}">
        <p14:creationId xmlns:p14="http://schemas.microsoft.com/office/powerpoint/2010/main" val="20400188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AD20354A-2706-4116-9B1A-3AAE2C54B7CE}" type="slidenum">
              <a:rPr lang="es-ES" smtClean="0"/>
              <a:t>50</a:t>
            </a:fld>
            <a:endParaRPr lang="es-ES"/>
          </a:p>
        </p:txBody>
      </p:sp>
    </p:spTree>
    <p:extLst>
      <p:ext uri="{BB962C8B-B14F-4D97-AF65-F5344CB8AC3E}">
        <p14:creationId xmlns:p14="http://schemas.microsoft.com/office/powerpoint/2010/main" val="31057204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AD20354A-2706-4116-9B1A-3AAE2C54B7CE}" type="slidenum">
              <a:rPr lang="es-ES" smtClean="0"/>
              <a:t>7</a:t>
            </a:fld>
            <a:endParaRPr lang="es-ES"/>
          </a:p>
        </p:txBody>
      </p:sp>
    </p:spTree>
    <p:extLst>
      <p:ext uri="{BB962C8B-B14F-4D97-AF65-F5344CB8AC3E}">
        <p14:creationId xmlns:p14="http://schemas.microsoft.com/office/powerpoint/2010/main" val="5206562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AD20354A-2706-4116-9B1A-3AAE2C54B7CE}" type="slidenum">
              <a:rPr lang="es-ES" smtClean="0"/>
              <a:t>52</a:t>
            </a:fld>
            <a:endParaRPr lang="es-ES"/>
          </a:p>
        </p:txBody>
      </p:sp>
    </p:spTree>
    <p:extLst>
      <p:ext uri="{BB962C8B-B14F-4D97-AF65-F5344CB8AC3E}">
        <p14:creationId xmlns:p14="http://schemas.microsoft.com/office/powerpoint/2010/main" val="20003972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lgn="ctr" fontAlgn="base"/>
            <a:r>
              <a:rPr lang="en-US" b="0" i="0" dirty="0">
                <a:solidFill>
                  <a:srgbClr val="444444"/>
                </a:solidFill>
                <a:effectLst/>
                <a:latin typeface="Open Sans" panose="020B0606030504020204" pitchFamily="34" charset="0"/>
              </a:rPr>
              <a:t>George Tombs </a:t>
            </a:r>
            <a:r>
              <a:rPr lang="en-US" b="1" i="0" dirty="0">
                <a:solidFill>
                  <a:srgbClr val="444444"/>
                </a:solidFill>
                <a:effectLst/>
                <a:latin typeface="Open Sans" panose="020B0606030504020204" pitchFamily="34" charset="0"/>
              </a:rPr>
              <a:t>‘Are You a Real Person?’: AI Chatbots No Substitute for Human Authorship»,</a:t>
            </a:r>
            <a:r>
              <a:rPr lang="en-US" b="0" i="0" dirty="0">
                <a:solidFill>
                  <a:srgbClr val="444444"/>
                </a:solidFill>
                <a:effectLst/>
                <a:latin typeface="Open Sans" panose="020B0606030504020204" pitchFamily="34" charset="0"/>
              </a:rPr>
              <a:t> thestar.com. «Opinion 6 de </a:t>
            </a:r>
            <a:r>
              <a:rPr lang="en-US" b="0" i="0" dirty="0" err="1">
                <a:solidFill>
                  <a:srgbClr val="444444"/>
                </a:solidFill>
                <a:effectLst/>
                <a:latin typeface="Open Sans" panose="020B0606030504020204" pitchFamily="34" charset="0"/>
              </a:rPr>
              <a:t>enero</a:t>
            </a:r>
            <a:r>
              <a:rPr lang="en-US" b="0" i="0" dirty="0">
                <a:solidFill>
                  <a:srgbClr val="444444"/>
                </a:solidFill>
                <a:effectLst/>
                <a:latin typeface="Open Sans" panose="020B0606030504020204" pitchFamily="34" charset="0"/>
              </a:rPr>
              <a:t> de 2023.</a:t>
            </a:r>
          </a:p>
          <a:p>
            <a:pPr algn="ctr" fontAlgn="base"/>
            <a:r>
              <a:rPr lang="en-US" b="0" i="0" dirty="0" err="1">
                <a:solidFill>
                  <a:srgbClr val="21759B"/>
                </a:solidFill>
                <a:effectLst/>
                <a:latin typeface="Open Sans" panose="020B0606030504020204" pitchFamily="34" charset="0"/>
                <a:hlinkClick r:id="rId3"/>
              </a:rPr>
              <a:t>Texto</a:t>
            </a:r>
            <a:r>
              <a:rPr lang="en-US" b="0" i="0" dirty="0">
                <a:solidFill>
                  <a:srgbClr val="21759B"/>
                </a:solidFill>
                <a:effectLst/>
                <a:latin typeface="Open Sans" panose="020B0606030504020204" pitchFamily="34" charset="0"/>
                <a:hlinkClick r:id="rId3"/>
              </a:rPr>
              <a:t> </a:t>
            </a:r>
            <a:r>
              <a:rPr lang="en-US" b="0" i="0" dirty="0" err="1">
                <a:solidFill>
                  <a:srgbClr val="21759B"/>
                </a:solidFill>
                <a:effectLst/>
                <a:latin typeface="Open Sans" panose="020B0606030504020204" pitchFamily="34" charset="0"/>
                <a:hlinkClick r:id="rId3"/>
              </a:rPr>
              <a:t>completo</a:t>
            </a:r>
            <a:endParaRPr lang="en-US" b="0" i="0" dirty="0">
              <a:solidFill>
                <a:srgbClr val="444444"/>
              </a:solidFill>
              <a:effectLst/>
              <a:latin typeface="Open Sans" panose="020B0606030504020204" pitchFamily="34" charset="0"/>
            </a:endParaRPr>
          </a:p>
          <a:p>
            <a:endParaRPr lang="es-ES" dirty="0"/>
          </a:p>
        </p:txBody>
      </p:sp>
      <p:sp>
        <p:nvSpPr>
          <p:cNvPr id="4" name="Marcador de número de diapositiva 3"/>
          <p:cNvSpPr>
            <a:spLocks noGrp="1"/>
          </p:cNvSpPr>
          <p:nvPr>
            <p:ph type="sldNum" sz="quarter" idx="5"/>
          </p:nvPr>
        </p:nvSpPr>
        <p:spPr/>
        <p:txBody>
          <a:bodyPr/>
          <a:lstStyle/>
          <a:p>
            <a:fld id="{6A3914DE-1286-4DA0-81CF-417418F5FB56}" type="slidenum">
              <a:rPr lang="es-ES" smtClean="0"/>
              <a:t>55</a:t>
            </a:fld>
            <a:endParaRPr lang="es-ES"/>
          </a:p>
        </p:txBody>
      </p:sp>
    </p:spTree>
    <p:extLst>
      <p:ext uri="{BB962C8B-B14F-4D97-AF65-F5344CB8AC3E}">
        <p14:creationId xmlns:p14="http://schemas.microsoft.com/office/powerpoint/2010/main" val="30949193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6A3914DE-1286-4DA0-81CF-417418F5FB56}" type="slidenum">
              <a:rPr lang="es-ES" smtClean="0"/>
              <a:t>58</a:t>
            </a:fld>
            <a:endParaRPr lang="es-ES"/>
          </a:p>
        </p:txBody>
      </p:sp>
    </p:spTree>
    <p:extLst>
      <p:ext uri="{BB962C8B-B14F-4D97-AF65-F5344CB8AC3E}">
        <p14:creationId xmlns:p14="http://schemas.microsoft.com/office/powerpoint/2010/main" val="15226382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28A0074-3216-407A-9BF5-30498BCABA3B}" type="slidenum">
              <a:rPr lang="es-ES" smtClean="0"/>
              <a:t>59</a:t>
            </a:fld>
            <a:endParaRPr lang="es-ES"/>
          </a:p>
        </p:txBody>
      </p:sp>
    </p:spTree>
    <p:extLst>
      <p:ext uri="{BB962C8B-B14F-4D97-AF65-F5344CB8AC3E}">
        <p14:creationId xmlns:p14="http://schemas.microsoft.com/office/powerpoint/2010/main" val="42825239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28A0074-3216-407A-9BF5-30498BCABA3B}" type="slidenum">
              <a:rPr lang="es-ES" smtClean="0"/>
              <a:t>72</a:t>
            </a:fld>
            <a:endParaRPr lang="es-ES"/>
          </a:p>
        </p:txBody>
      </p:sp>
    </p:spTree>
    <p:extLst>
      <p:ext uri="{BB962C8B-B14F-4D97-AF65-F5344CB8AC3E}">
        <p14:creationId xmlns:p14="http://schemas.microsoft.com/office/powerpoint/2010/main" val="28096331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28A0074-3216-407A-9BF5-30498BCABA3B}" type="slidenum">
              <a:rPr lang="es-ES" smtClean="0"/>
              <a:t>75</a:t>
            </a:fld>
            <a:endParaRPr lang="es-ES"/>
          </a:p>
        </p:txBody>
      </p:sp>
    </p:spTree>
    <p:extLst>
      <p:ext uri="{BB962C8B-B14F-4D97-AF65-F5344CB8AC3E}">
        <p14:creationId xmlns:p14="http://schemas.microsoft.com/office/powerpoint/2010/main" val="35332092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828A0074-3216-407A-9BF5-30498BCABA3B}" type="slidenum">
              <a:rPr lang="es-ES" smtClean="0"/>
              <a:t>76</a:t>
            </a:fld>
            <a:endParaRPr lang="es-ES"/>
          </a:p>
        </p:txBody>
      </p:sp>
    </p:spTree>
    <p:extLst>
      <p:ext uri="{BB962C8B-B14F-4D97-AF65-F5344CB8AC3E}">
        <p14:creationId xmlns:p14="http://schemas.microsoft.com/office/powerpoint/2010/main" val="40325759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AD20354A-2706-4116-9B1A-3AAE2C54B7CE}" type="slidenum">
              <a:rPr lang="es-ES" smtClean="0"/>
              <a:t>79</a:t>
            </a:fld>
            <a:endParaRPr lang="es-ES"/>
          </a:p>
        </p:txBody>
      </p:sp>
    </p:spTree>
    <p:extLst>
      <p:ext uri="{BB962C8B-B14F-4D97-AF65-F5344CB8AC3E}">
        <p14:creationId xmlns:p14="http://schemas.microsoft.com/office/powerpoint/2010/main" val="30224338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AD20354A-2706-4116-9B1A-3AAE2C54B7CE}" type="slidenum">
              <a:rPr lang="es-ES" smtClean="0"/>
              <a:t>80</a:t>
            </a:fld>
            <a:endParaRPr lang="es-ES"/>
          </a:p>
        </p:txBody>
      </p:sp>
    </p:spTree>
    <p:extLst>
      <p:ext uri="{BB962C8B-B14F-4D97-AF65-F5344CB8AC3E}">
        <p14:creationId xmlns:p14="http://schemas.microsoft.com/office/powerpoint/2010/main" val="5374716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28A0074-3216-407A-9BF5-30498BCABA3B}" type="slidenum">
              <a:rPr lang="es-ES" smtClean="0"/>
              <a:t>8</a:t>
            </a:fld>
            <a:endParaRPr lang="es-ES"/>
          </a:p>
        </p:txBody>
      </p:sp>
    </p:spTree>
    <p:extLst>
      <p:ext uri="{BB962C8B-B14F-4D97-AF65-F5344CB8AC3E}">
        <p14:creationId xmlns:p14="http://schemas.microsoft.com/office/powerpoint/2010/main" val="2211393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828A0074-3216-407A-9BF5-30498BCABA3B}" type="slidenum">
              <a:rPr lang="es-ES" smtClean="0"/>
              <a:t>9</a:t>
            </a:fld>
            <a:endParaRPr lang="es-ES"/>
          </a:p>
        </p:txBody>
      </p:sp>
    </p:spTree>
    <p:extLst>
      <p:ext uri="{BB962C8B-B14F-4D97-AF65-F5344CB8AC3E}">
        <p14:creationId xmlns:p14="http://schemas.microsoft.com/office/powerpoint/2010/main" val="2716073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AD20354A-2706-4116-9B1A-3AAE2C54B7CE}" type="slidenum">
              <a:rPr lang="es-ES" smtClean="0"/>
              <a:t>10</a:t>
            </a:fld>
            <a:endParaRPr lang="es-ES"/>
          </a:p>
        </p:txBody>
      </p:sp>
    </p:spTree>
    <p:extLst>
      <p:ext uri="{BB962C8B-B14F-4D97-AF65-F5344CB8AC3E}">
        <p14:creationId xmlns:p14="http://schemas.microsoft.com/office/powerpoint/2010/main" val="32918705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28A0074-3216-407A-9BF5-30498BCABA3B}" type="slidenum">
              <a:rPr lang="es-ES" smtClean="0"/>
              <a:t>11</a:t>
            </a:fld>
            <a:endParaRPr lang="es-ES"/>
          </a:p>
        </p:txBody>
      </p:sp>
    </p:spTree>
    <p:extLst>
      <p:ext uri="{BB962C8B-B14F-4D97-AF65-F5344CB8AC3E}">
        <p14:creationId xmlns:p14="http://schemas.microsoft.com/office/powerpoint/2010/main" val="23507871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Alonso Arévalo, J. ; Quinde Cordero, M. ChatGPT: La creación automática de contenidos con Inteligencia Artificial y su impacto en la comunicación académica y educativa. Desiderata, n. 22 (2023)</a:t>
            </a:r>
          </a:p>
        </p:txBody>
      </p:sp>
      <p:sp>
        <p:nvSpPr>
          <p:cNvPr id="4" name="Marcador de número de diapositiva 3"/>
          <p:cNvSpPr>
            <a:spLocks noGrp="1"/>
          </p:cNvSpPr>
          <p:nvPr>
            <p:ph type="sldNum" sz="quarter" idx="5"/>
          </p:nvPr>
        </p:nvSpPr>
        <p:spPr/>
        <p:txBody>
          <a:bodyPr/>
          <a:lstStyle/>
          <a:p>
            <a:fld id="{6A3914DE-1286-4DA0-81CF-417418F5FB56}" type="slidenum">
              <a:rPr lang="es-ES" smtClean="0"/>
              <a:t>12</a:t>
            </a:fld>
            <a:endParaRPr lang="es-ES"/>
          </a:p>
        </p:txBody>
      </p:sp>
    </p:spTree>
    <p:extLst>
      <p:ext uri="{BB962C8B-B14F-4D97-AF65-F5344CB8AC3E}">
        <p14:creationId xmlns:p14="http://schemas.microsoft.com/office/powerpoint/2010/main" val="37708674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28A0074-3216-407A-9BF5-30498BCABA3B}" type="slidenum">
              <a:rPr lang="es-ES" smtClean="0"/>
              <a:t>13</a:t>
            </a:fld>
            <a:endParaRPr lang="es-ES"/>
          </a:p>
        </p:txBody>
      </p:sp>
    </p:spTree>
    <p:extLst>
      <p:ext uri="{BB962C8B-B14F-4D97-AF65-F5344CB8AC3E}">
        <p14:creationId xmlns:p14="http://schemas.microsoft.com/office/powerpoint/2010/main" val="15367652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2A86FD-2749-749D-A508-5F85B768168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8F06AB5B-29C5-63A8-FBFE-EA7CC2D8358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B0650134-A276-26AA-36DB-B338CC8E1FFA}"/>
              </a:ext>
            </a:extLst>
          </p:cNvPr>
          <p:cNvSpPr>
            <a:spLocks noGrp="1"/>
          </p:cNvSpPr>
          <p:nvPr>
            <p:ph type="dt" sz="half" idx="10"/>
          </p:nvPr>
        </p:nvSpPr>
        <p:spPr/>
        <p:txBody>
          <a:bodyPr/>
          <a:lstStyle/>
          <a:p>
            <a:fld id="{D1C42A95-F310-4278-ADA8-3EA79CD88903}" type="datetimeFigureOut">
              <a:rPr lang="es-ES" smtClean="0"/>
              <a:t>09/10/2025</a:t>
            </a:fld>
            <a:endParaRPr lang="es-ES"/>
          </a:p>
        </p:txBody>
      </p:sp>
      <p:sp>
        <p:nvSpPr>
          <p:cNvPr id="5" name="Marcador de pie de página 4">
            <a:extLst>
              <a:ext uri="{FF2B5EF4-FFF2-40B4-BE49-F238E27FC236}">
                <a16:creationId xmlns:a16="http://schemas.microsoft.com/office/drawing/2014/main" id="{D9F59ABE-BB18-8427-3851-D81E463A9367}"/>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D95011A7-A05A-91F1-4202-6399A6388C69}"/>
              </a:ext>
            </a:extLst>
          </p:cNvPr>
          <p:cNvSpPr>
            <a:spLocks noGrp="1"/>
          </p:cNvSpPr>
          <p:nvPr>
            <p:ph type="sldNum" sz="quarter" idx="12"/>
          </p:nvPr>
        </p:nvSpPr>
        <p:spPr/>
        <p:txBody>
          <a:bodyPr/>
          <a:lstStyle/>
          <a:p>
            <a:fld id="{A4024310-5EAA-4116-BA8B-964EEE2FF69D}" type="slidenum">
              <a:rPr lang="es-ES" smtClean="0"/>
              <a:t>‹Nº›</a:t>
            </a:fld>
            <a:endParaRPr lang="es-ES"/>
          </a:p>
        </p:txBody>
      </p:sp>
    </p:spTree>
    <p:extLst>
      <p:ext uri="{BB962C8B-B14F-4D97-AF65-F5344CB8AC3E}">
        <p14:creationId xmlns:p14="http://schemas.microsoft.com/office/powerpoint/2010/main" val="3040009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54C9AC-548B-5C6A-87CA-A26994313631}"/>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E847F491-DF90-3846-CB78-299EE397764F}"/>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F9DE230D-C0F8-8654-E19A-480E60634531}"/>
              </a:ext>
            </a:extLst>
          </p:cNvPr>
          <p:cNvSpPr>
            <a:spLocks noGrp="1"/>
          </p:cNvSpPr>
          <p:nvPr>
            <p:ph type="dt" sz="half" idx="10"/>
          </p:nvPr>
        </p:nvSpPr>
        <p:spPr/>
        <p:txBody>
          <a:bodyPr/>
          <a:lstStyle/>
          <a:p>
            <a:fld id="{D1C42A95-F310-4278-ADA8-3EA79CD88903}" type="datetimeFigureOut">
              <a:rPr lang="es-ES" smtClean="0"/>
              <a:t>09/10/2025</a:t>
            </a:fld>
            <a:endParaRPr lang="es-ES"/>
          </a:p>
        </p:txBody>
      </p:sp>
      <p:sp>
        <p:nvSpPr>
          <p:cNvPr id="5" name="Marcador de pie de página 4">
            <a:extLst>
              <a:ext uri="{FF2B5EF4-FFF2-40B4-BE49-F238E27FC236}">
                <a16:creationId xmlns:a16="http://schemas.microsoft.com/office/drawing/2014/main" id="{E335DD45-3D21-482C-21E7-39813C26F4E0}"/>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4F20305C-3595-01B3-9A12-B5F2F6DFFA5A}"/>
              </a:ext>
            </a:extLst>
          </p:cNvPr>
          <p:cNvSpPr>
            <a:spLocks noGrp="1"/>
          </p:cNvSpPr>
          <p:nvPr>
            <p:ph type="sldNum" sz="quarter" idx="12"/>
          </p:nvPr>
        </p:nvSpPr>
        <p:spPr/>
        <p:txBody>
          <a:bodyPr/>
          <a:lstStyle/>
          <a:p>
            <a:fld id="{A4024310-5EAA-4116-BA8B-964EEE2FF69D}" type="slidenum">
              <a:rPr lang="es-ES" smtClean="0"/>
              <a:t>‹Nº›</a:t>
            </a:fld>
            <a:endParaRPr lang="es-ES"/>
          </a:p>
        </p:txBody>
      </p:sp>
    </p:spTree>
    <p:extLst>
      <p:ext uri="{BB962C8B-B14F-4D97-AF65-F5344CB8AC3E}">
        <p14:creationId xmlns:p14="http://schemas.microsoft.com/office/powerpoint/2010/main" val="40947270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324F90C-C70D-DF38-620D-B9F43172B5BD}"/>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678C9FA6-30D0-0B34-73A7-78BF7CD4A687}"/>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5657B468-4C3B-AD01-146B-6B1952373A6B}"/>
              </a:ext>
            </a:extLst>
          </p:cNvPr>
          <p:cNvSpPr>
            <a:spLocks noGrp="1"/>
          </p:cNvSpPr>
          <p:nvPr>
            <p:ph type="dt" sz="half" idx="10"/>
          </p:nvPr>
        </p:nvSpPr>
        <p:spPr/>
        <p:txBody>
          <a:bodyPr/>
          <a:lstStyle/>
          <a:p>
            <a:fld id="{D1C42A95-F310-4278-ADA8-3EA79CD88903}" type="datetimeFigureOut">
              <a:rPr lang="es-ES" smtClean="0"/>
              <a:t>09/10/2025</a:t>
            </a:fld>
            <a:endParaRPr lang="es-ES"/>
          </a:p>
        </p:txBody>
      </p:sp>
      <p:sp>
        <p:nvSpPr>
          <p:cNvPr id="5" name="Marcador de pie de página 4">
            <a:extLst>
              <a:ext uri="{FF2B5EF4-FFF2-40B4-BE49-F238E27FC236}">
                <a16:creationId xmlns:a16="http://schemas.microsoft.com/office/drawing/2014/main" id="{F24E161F-5E99-5C85-827D-7E70BE2EB17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F637A7C5-580B-64B5-11E3-ED00571B2A5D}"/>
              </a:ext>
            </a:extLst>
          </p:cNvPr>
          <p:cNvSpPr>
            <a:spLocks noGrp="1"/>
          </p:cNvSpPr>
          <p:nvPr>
            <p:ph type="sldNum" sz="quarter" idx="12"/>
          </p:nvPr>
        </p:nvSpPr>
        <p:spPr/>
        <p:txBody>
          <a:bodyPr/>
          <a:lstStyle/>
          <a:p>
            <a:fld id="{A4024310-5EAA-4116-BA8B-964EEE2FF69D}" type="slidenum">
              <a:rPr lang="es-ES" smtClean="0"/>
              <a:t>‹Nº›</a:t>
            </a:fld>
            <a:endParaRPr lang="es-ES"/>
          </a:p>
        </p:txBody>
      </p:sp>
    </p:spTree>
    <p:extLst>
      <p:ext uri="{BB962C8B-B14F-4D97-AF65-F5344CB8AC3E}">
        <p14:creationId xmlns:p14="http://schemas.microsoft.com/office/powerpoint/2010/main" val="2992912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C11FB0C-907E-7682-589C-71B8952BBE28}"/>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A5649F21-2C89-BD23-A429-264389383305}"/>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C82F02E7-BB8A-B0EB-F345-298CC29EF3EB}"/>
              </a:ext>
            </a:extLst>
          </p:cNvPr>
          <p:cNvSpPr>
            <a:spLocks noGrp="1"/>
          </p:cNvSpPr>
          <p:nvPr>
            <p:ph type="dt" sz="half" idx="10"/>
          </p:nvPr>
        </p:nvSpPr>
        <p:spPr/>
        <p:txBody>
          <a:bodyPr/>
          <a:lstStyle/>
          <a:p>
            <a:fld id="{D1C42A95-F310-4278-ADA8-3EA79CD88903}" type="datetimeFigureOut">
              <a:rPr lang="es-ES" smtClean="0"/>
              <a:t>09/10/2025</a:t>
            </a:fld>
            <a:endParaRPr lang="es-ES"/>
          </a:p>
        </p:txBody>
      </p:sp>
      <p:sp>
        <p:nvSpPr>
          <p:cNvPr id="5" name="Marcador de pie de página 4">
            <a:extLst>
              <a:ext uri="{FF2B5EF4-FFF2-40B4-BE49-F238E27FC236}">
                <a16:creationId xmlns:a16="http://schemas.microsoft.com/office/drawing/2014/main" id="{AAC4933B-A8A1-3534-22D6-5AEB08B224CD}"/>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A7811E25-53BC-2764-B320-2631FC053C65}"/>
              </a:ext>
            </a:extLst>
          </p:cNvPr>
          <p:cNvSpPr>
            <a:spLocks noGrp="1"/>
          </p:cNvSpPr>
          <p:nvPr>
            <p:ph type="sldNum" sz="quarter" idx="12"/>
          </p:nvPr>
        </p:nvSpPr>
        <p:spPr/>
        <p:txBody>
          <a:bodyPr/>
          <a:lstStyle/>
          <a:p>
            <a:fld id="{A4024310-5EAA-4116-BA8B-964EEE2FF69D}" type="slidenum">
              <a:rPr lang="es-ES" smtClean="0"/>
              <a:t>‹Nº›</a:t>
            </a:fld>
            <a:endParaRPr lang="es-ES"/>
          </a:p>
        </p:txBody>
      </p:sp>
    </p:spTree>
    <p:extLst>
      <p:ext uri="{BB962C8B-B14F-4D97-AF65-F5344CB8AC3E}">
        <p14:creationId xmlns:p14="http://schemas.microsoft.com/office/powerpoint/2010/main" val="210966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09FE4A-5C7F-5196-C3DA-3FDA6905B1EA}"/>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1BCCF7EB-C86E-C96C-C18A-A8C46D0CE27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4D72A2D-2983-E65B-8749-01F0EB9CDE76}"/>
              </a:ext>
            </a:extLst>
          </p:cNvPr>
          <p:cNvSpPr>
            <a:spLocks noGrp="1"/>
          </p:cNvSpPr>
          <p:nvPr>
            <p:ph type="dt" sz="half" idx="10"/>
          </p:nvPr>
        </p:nvSpPr>
        <p:spPr/>
        <p:txBody>
          <a:bodyPr/>
          <a:lstStyle/>
          <a:p>
            <a:fld id="{D1C42A95-F310-4278-ADA8-3EA79CD88903}" type="datetimeFigureOut">
              <a:rPr lang="es-ES" smtClean="0"/>
              <a:t>09/10/2025</a:t>
            </a:fld>
            <a:endParaRPr lang="es-ES"/>
          </a:p>
        </p:txBody>
      </p:sp>
      <p:sp>
        <p:nvSpPr>
          <p:cNvPr id="5" name="Marcador de pie de página 4">
            <a:extLst>
              <a:ext uri="{FF2B5EF4-FFF2-40B4-BE49-F238E27FC236}">
                <a16:creationId xmlns:a16="http://schemas.microsoft.com/office/drawing/2014/main" id="{C93E46F1-F476-5C39-BCC8-7959A9D5DB09}"/>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65AF4247-7B06-8081-3BF5-33E26DEE9D34}"/>
              </a:ext>
            </a:extLst>
          </p:cNvPr>
          <p:cNvSpPr>
            <a:spLocks noGrp="1"/>
          </p:cNvSpPr>
          <p:nvPr>
            <p:ph type="sldNum" sz="quarter" idx="12"/>
          </p:nvPr>
        </p:nvSpPr>
        <p:spPr/>
        <p:txBody>
          <a:bodyPr/>
          <a:lstStyle/>
          <a:p>
            <a:fld id="{A4024310-5EAA-4116-BA8B-964EEE2FF69D}" type="slidenum">
              <a:rPr lang="es-ES" smtClean="0"/>
              <a:t>‹Nº›</a:t>
            </a:fld>
            <a:endParaRPr lang="es-ES"/>
          </a:p>
        </p:txBody>
      </p:sp>
    </p:spTree>
    <p:extLst>
      <p:ext uri="{BB962C8B-B14F-4D97-AF65-F5344CB8AC3E}">
        <p14:creationId xmlns:p14="http://schemas.microsoft.com/office/powerpoint/2010/main" val="3599900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3A79A32-ED70-4B9B-C7BD-3A9BD05B31C0}"/>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75B5A75D-70B6-CD35-5A3D-B1AA28F58D87}"/>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223DF9BE-CC1B-C21C-E8C3-47513AC7E849}"/>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6D124200-EA67-C513-18D3-4CA2914883E9}"/>
              </a:ext>
            </a:extLst>
          </p:cNvPr>
          <p:cNvSpPr>
            <a:spLocks noGrp="1"/>
          </p:cNvSpPr>
          <p:nvPr>
            <p:ph type="dt" sz="half" idx="10"/>
          </p:nvPr>
        </p:nvSpPr>
        <p:spPr/>
        <p:txBody>
          <a:bodyPr/>
          <a:lstStyle/>
          <a:p>
            <a:fld id="{D1C42A95-F310-4278-ADA8-3EA79CD88903}" type="datetimeFigureOut">
              <a:rPr lang="es-ES" smtClean="0"/>
              <a:t>09/10/2025</a:t>
            </a:fld>
            <a:endParaRPr lang="es-ES"/>
          </a:p>
        </p:txBody>
      </p:sp>
      <p:sp>
        <p:nvSpPr>
          <p:cNvPr id="6" name="Marcador de pie de página 5">
            <a:extLst>
              <a:ext uri="{FF2B5EF4-FFF2-40B4-BE49-F238E27FC236}">
                <a16:creationId xmlns:a16="http://schemas.microsoft.com/office/drawing/2014/main" id="{F483D37F-5831-F759-DE33-513A2C51D3CA}"/>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BD2AAD99-8450-40D2-B90A-47355872044D}"/>
              </a:ext>
            </a:extLst>
          </p:cNvPr>
          <p:cNvSpPr>
            <a:spLocks noGrp="1"/>
          </p:cNvSpPr>
          <p:nvPr>
            <p:ph type="sldNum" sz="quarter" idx="12"/>
          </p:nvPr>
        </p:nvSpPr>
        <p:spPr/>
        <p:txBody>
          <a:bodyPr/>
          <a:lstStyle/>
          <a:p>
            <a:fld id="{A4024310-5EAA-4116-BA8B-964EEE2FF69D}" type="slidenum">
              <a:rPr lang="es-ES" smtClean="0"/>
              <a:t>‹Nº›</a:t>
            </a:fld>
            <a:endParaRPr lang="es-ES"/>
          </a:p>
        </p:txBody>
      </p:sp>
    </p:spTree>
    <p:extLst>
      <p:ext uri="{BB962C8B-B14F-4D97-AF65-F5344CB8AC3E}">
        <p14:creationId xmlns:p14="http://schemas.microsoft.com/office/powerpoint/2010/main" val="11055929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C0B212-F6A0-6E5B-9955-68D0E7BAAC37}"/>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BDB0FD27-6ADC-C48E-3B6D-86D7792624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0596D2E5-8D87-7488-73D9-78300644D218}"/>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A588B933-E679-2243-DCA9-D824C4D7E7D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EAD027B-AAE5-B6F2-0155-B1B03373392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C1E251E7-A09E-A563-B259-269A09B70412}"/>
              </a:ext>
            </a:extLst>
          </p:cNvPr>
          <p:cNvSpPr>
            <a:spLocks noGrp="1"/>
          </p:cNvSpPr>
          <p:nvPr>
            <p:ph type="dt" sz="half" idx="10"/>
          </p:nvPr>
        </p:nvSpPr>
        <p:spPr/>
        <p:txBody>
          <a:bodyPr/>
          <a:lstStyle/>
          <a:p>
            <a:fld id="{D1C42A95-F310-4278-ADA8-3EA79CD88903}" type="datetimeFigureOut">
              <a:rPr lang="es-ES" smtClean="0"/>
              <a:t>09/10/2025</a:t>
            </a:fld>
            <a:endParaRPr lang="es-ES"/>
          </a:p>
        </p:txBody>
      </p:sp>
      <p:sp>
        <p:nvSpPr>
          <p:cNvPr id="8" name="Marcador de pie de página 7">
            <a:extLst>
              <a:ext uri="{FF2B5EF4-FFF2-40B4-BE49-F238E27FC236}">
                <a16:creationId xmlns:a16="http://schemas.microsoft.com/office/drawing/2014/main" id="{6B575762-5B7F-38C0-FBBA-4AC79B910DE6}"/>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52E04B53-D405-A6DB-A370-76DEB544734E}"/>
              </a:ext>
            </a:extLst>
          </p:cNvPr>
          <p:cNvSpPr>
            <a:spLocks noGrp="1"/>
          </p:cNvSpPr>
          <p:nvPr>
            <p:ph type="sldNum" sz="quarter" idx="12"/>
          </p:nvPr>
        </p:nvSpPr>
        <p:spPr/>
        <p:txBody>
          <a:bodyPr/>
          <a:lstStyle/>
          <a:p>
            <a:fld id="{A4024310-5EAA-4116-BA8B-964EEE2FF69D}" type="slidenum">
              <a:rPr lang="es-ES" smtClean="0"/>
              <a:t>‹Nº›</a:t>
            </a:fld>
            <a:endParaRPr lang="es-ES"/>
          </a:p>
        </p:txBody>
      </p:sp>
    </p:spTree>
    <p:extLst>
      <p:ext uri="{BB962C8B-B14F-4D97-AF65-F5344CB8AC3E}">
        <p14:creationId xmlns:p14="http://schemas.microsoft.com/office/powerpoint/2010/main" val="486269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2329D10-B414-FB2E-F8AE-9E0800C49C87}"/>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F63A0C09-5A1A-9A6A-68DE-1DEECE59C4C4}"/>
              </a:ext>
            </a:extLst>
          </p:cNvPr>
          <p:cNvSpPr>
            <a:spLocks noGrp="1"/>
          </p:cNvSpPr>
          <p:nvPr>
            <p:ph type="dt" sz="half" idx="10"/>
          </p:nvPr>
        </p:nvSpPr>
        <p:spPr/>
        <p:txBody>
          <a:bodyPr/>
          <a:lstStyle/>
          <a:p>
            <a:fld id="{D1C42A95-F310-4278-ADA8-3EA79CD88903}" type="datetimeFigureOut">
              <a:rPr lang="es-ES" smtClean="0"/>
              <a:t>09/10/2025</a:t>
            </a:fld>
            <a:endParaRPr lang="es-ES"/>
          </a:p>
        </p:txBody>
      </p:sp>
      <p:sp>
        <p:nvSpPr>
          <p:cNvPr id="4" name="Marcador de pie de página 3">
            <a:extLst>
              <a:ext uri="{FF2B5EF4-FFF2-40B4-BE49-F238E27FC236}">
                <a16:creationId xmlns:a16="http://schemas.microsoft.com/office/drawing/2014/main" id="{C694F98D-6288-52FB-8EE3-33646F1CBAFA}"/>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CE4F9DFF-EBB8-D615-335D-6905E9EA5B05}"/>
              </a:ext>
            </a:extLst>
          </p:cNvPr>
          <p:cNvSpPr>
            <a:spLocks noGrp="1"/>
          </p:cNvSpPr>
          <p:nvPr>
            <p:ph type="sldNum" sz="quarter" idx="12"/>
          </p:nvPr>
        </p:nvSpPr>
        <p:spPr/>
        <p:txBody>
          <a:bodyPr/>
          <a:lstStyle/>
          <a:p>
            <a:fld id="{A4024310-5EAA-4116-BA8B-964EEE2FF69D}" type="slidenum">
              <a:rPr lang="es-ES" smtClean="0"/>
              <a:t>‹Nº›</a:t>
            </a:fld>
            <a:endParaRPr lang="es-ES"/>
          </a:p>
        </p:txBody>
      </p:sp>
    </p:spTree>
    <p:extLst>
      <p:ext uri="{BB962C8B-B14F-4D97-AF65-F5344CB8AC3E}">
        <p14:creationId xmlns:p14="http://schemas.microsoft.com/office/powerpoint/2010/main" val="3076978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5CDD312-C036-2E7E-6326-E497462EB372}"/>
              </a:ext>
            </a:extLst>
          </p:cNvPr>
          <p:cNvSpPr>
            <a:spLocks noGrp="1"/>
          </p:cNvSpPr>
          <p:nvPr>
            <p:ph type="dt" sz="half" idx="10"/>
          </p:nvPr>
        </p:nvSpPr>
        <p:spPr/>
        <p:txBody>
          <a:bodyPr/>
          <a:lstStyle/>
          <a:p>
            <a:fld id="{D1C42A95-F310-4278-ADA8-3EA79CD88903}" type="datetimeFigureOut">
              <a:rPr lang="es-ES" smtClean="0"/>
              <a:t>09/10/2025</a:t>
            </a:fld>
            <a:endParaRPr lang="es-ES"/>
          </a:p>
        </p:txBody>
      </p:sp>
      <p:sp>
        <p:nvSpPr>
          <p:cNvPr id="3" name="Marcador de pie de página 2">
            <a:extLst>
              <a:ext uri="{FF2B5EF4-FFF2-40B4-BE49-F238E27FC236}">
                <a16:creationId xmlns:a16="http://schemas.microsoft.com/office/drawing/2014/main" id="{8672835A-9D09-CA9F-8438-8A2672347892}"/>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9019BA06-4B39-7D89-FC91-1F6D227772ED}"/>
              </a:ext>
            </a:extLst>
          </p:cNvPr>
          <p:cNvSpPr>
            <a:spLocks noGrp="1"/>
          </p:cNvSpPr>
          <p:nvPr>
            <p:ph type="sldNum" sz="quarter" idx="12"/>
          </p:nvPr>
        </p:nvSpPr>
        <p:spPr/>
        <p:txBody>
          <a:bodyPr/>
          <a:lstStyle/>
          <a:p>
            <a:fld id="{A4024310-5EAA-4116-BA8B-964EEE2FF69D}" type="slidenum">
              <a:rPr lang="es-ES" smtClean="0"/>
              <a:t>‹Nº›</a:t>
            </a:fld>
            <a:endParaRPr lang="es-ES"/>
          </a:p>
        </p:txBody>
      </p:sp>
    </p:spTree>
    <p:extLst>
      <p:ext uri="{BB962C8B-B14F-4D97-AF65-F5344CB8AC3E}">
        <p14:creationId xmlns:p14="http://schemas.microsoft.com/office/powerpoint/2010/main" val="2682357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D09A342-2801-CCB7-FB61-56AE7FF0F4E1}"/>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DE00EDE7-3C09-34DB-5783-ADFEE9DD42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9A813F85-73EF-6B55-C2BA-2925CFD554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00423D0-B59A-9F77-6AFE-C90D851A6573}"/>
              </a:ext>
            </a:extLst>
          </p:cNvPr>
          <p:cNvSpPr>
            <a:spLocks noGrp="1"/>
          </p:cNvSpPr>
          <p:nvPr>
            <p:ph type="dt" sz="half" idx="10"/>
          </p:nvPr>
        </p:nvSpPr>
        <p:spPr/>
        <p:txBody>
          <a:bodyPr/>
          <a:lstStyle/>
          <a:p>
            <a:fld id="{D1C42A95-F310-4278-ADA8-3EA79CD88903}" type="datetimeFigureOut">
              <a:rPr lang="es-ES" smtClean="0"/>
              <a:t>09/10/2025</a:t>
            </a:fld>
            <a:endParaRPr lang="es-ES"/>
          </a:p>
        </p:txBody>
      </p:sp>
      <p:sp>
        <p:nvSpPr>
          <p:cNvPr id="6" name="Marcador de pie de página 5">
            <a:extLst>
              <a:ext uri="{FF2B5EF4-FFF2-40B4-BE49-F238E27FC236}">
                <a16:creationId xmlns:a16="http://schemas.microsoft.com/office/drawing/2014/main" id="{214878A0-073D-1E70-7481-65DA666524D5}"/>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347EFEDE-B2AD-D07F-D7B4-B88662AC0303}"/>
              </a:ext>
            </a:extLst>
          </p:cNvPr>
          <p:cNvSpPr>
            <a:spLocks noGrp="1"/>
          </p:cNvSpPr>
          <p:nvPr>
            <p:ph type="sldNum" sz="quarter" idx="12"/>
          </p:nvPr>
        </p:nvSpPr>
        <p:spPr/>
        <p:txBody>
          <a:bodyPr/>
          <a:lstStyle/>
          <a:p>
            <a:fld id="{A4024310-5EAA-4116-BA8B-964EEE2FF69D}" type="slidenum">
              <a:rPr lang="es-ES" smtClean="0"/>
              <a:t>‹Nº›</a:t>
            </a:fld>
            <a:endParaRPr lang="es-ES"/>
          </a:p>
        </p:txBody>
      </p:sp>
    </p:spTree>
    <p:extLst>
      <p:ext uri="{BB962C8B-B14F-4D97-AF65-F5344CB8AC3E}">
        <p14:creationId xmlns:p14="http://schemas.microsoft.com/office/powerpoint/2010/main" val="33342491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9B851FF-D2E0-3D88-659C-99F94A66758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BE240797-9205-5BB2-6391-012483714A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1945B304-0B39-86D7-19DF-88A880FC5D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009290A-565A-79F5-248C-21048F4AFEE5}"/>
              </a:ext>
            </a:extLst>
          </p:cNvPr>
          <p:cNvSpPr>
            <a:spLocks noGrp="1"/>
          </p:cNvSpPr>
          <p:nvPr>
            <p:ph type="dt" sz="half" idx="10"/>
          </p:nvPr>
        </p:nvSpPr>
        <p:spPr/>
        <p:txBody>
          <a:bodyPr/>
          <a:lstStyle/>
          <a:p>
            <a:fld id="{D1C42A95-F310-4278-ADA8-3EA79CD88903}" type="datetimeFigureOut">
              <a:rPr lang="es-ES" smtClean="0"/>
              <a:t>09/10/2025</a:t>
            </a:fld>
            <a:endParaRPr lang="es-ES"/>
          </a:p>
        </p:txBody>
      </p:sp>
      <p:sp>
        <p:nvSpPr>
          <p:cNvPr id="6" name="Marcador de pie de página 5">
            <a:extLst>
              <a:ext uri="{FF2B5EF4-FFF2-40B4-BE49-F238E27FC236}">
                <a16:creationId xmlns:a16="http://schemas.microsoft.com/office/drawing/2014/main" id="{BEABB742-4634-9079-7F03-C32902A3541E}"/>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7E92F594-3125-0F2B-F3EF-AB555E3612AE}"/>
              </a:ext>
            </a:extLst>
          </p:cNvPr>
          <p:cNvSpPr>
            <a:spLocks noGrp="1"/>
          </p:cNvSpPr>
          <p:nvPr>
            <p:ph type="sldNum" sz="quarter" idx="12"/>
          </p:nvPr>
        </p:nvSpPr>
        <p:spPr/>
        <p:txBody>
          <a:bodyPr/>
          <a:lstStyle/>
          <a:p>
            <a:fld id="{A4024310-5EAA-4116-BA8B-964EEE2FF69D}" type="slidenum">
              <a:rPr lang="es-ES" smtClean="0"/>
              <a:t>‹Nº›</a:t>
            </a:fld>
            <a:endParaRPr lang="es-ES"/>
          </a:p>
        </p:txBody>
      </p:sp>
    </p:spTree>
    <p:extLst>
      <p:ext uri="{BB962C8B-B14F-4D97-AF65-F5344CB8AC3E}">
        <p14:creationId xmlns:p14="http://schemas.microsoft.com/office/powerpoint/2010/main" val="3097400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44B67F73-EB85-93E0-4AE7-AE8A07FA2D7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B8E490B8-A3ED-9F1A-54AA-23DAA610328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5E369F5C-E023-CE50-D7DC-97998067E99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1C42A95-F310-4278-ADA8-3EA79CD88903}" type="datetimeFigureOut">
              <a:rPr lang="es-ES" smtClean="0"/>
              <a:t>09/10/2025</a:t>
            </a:fld>
            <a:endParaRPr lang="es-ES"/>
          </a:p>
        </p:txBody>
      </p:sp>
      <p:sp>
        <p:nvSpPr>
          <p:cNvPr id="5" name="Marcador de pie de página 4">
            <a:extLst>
              <a:ext uri="{FF2B5EF4-FFF2-40B4-BE49-F238E27FC236}">
                <a16:creationId xmlns:a16="http://schemas.microsoft.com/office/drawing/2014/main" id="{EB83375C-535B-4756-9CD6-786AAD136D6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65B0528D-13EF-1DCC-829A-8F5F8A9E6F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4024310-5EAA-4116-BA8B-964EEE2FF69D}" type="slidenum">
              <a:rPr lang="es-ES" smtClean="0"/>
              <a:t>‹Nº›</a:t>
            </a:fld>
            <a:endParaRPr lang="es-ES"/>
          </a:p>
        </p:txBody>
      </p:sp>
    </p:spTree>
    <p:extLst>
      <p:ext uri="{BB962C8B-B14F-4D97-AF65-F5344CB8AC3E}">
        <p14:creationId xmlns:p14="http://schemas.microsoft.com/office/powerpoint/2010/main" val="34600233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mailto:alar@usal.s"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cdt.org/insights/the-shortcomings-of-generative-ai-detection-how-schools-should-approach-declining-teacher-trust-in-students/"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hyperlink" Target="https://doi.org/10.1186/s41239-024-00444-7"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hyperlink" Target="http://hipertextual-amsdctest.newspackstaging.com/2023/01/chatgpt-prohibido-escuelas-publicas-ia"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s://www.bloomberg.com/news/features/2024-10-18/do-ai-detectors-work-students-face-false-cheating-accusations"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www.ascd.org/blogs/leveraging-chatgpt-practical-ideas-for-educators?amp=&amp;amp=%25" TargetMode="External"/><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nlt.cdn.ngo/media/documents/Children_and_young_peoples_use_of_AI_to_support_literacy_in_2024.pdf" TargetMode="External"/><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hyperlink" Target="https://osf.io/preprints/edarxiv/wr6n3_v2"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hyperlink" Target="https://osf.io/preprints/edarxiv/wr6n3_v2"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www.insidehighered.com/#:~:text=How%20AI%20Is%20Changing%E2%80%94Not,affect%20their%20critical%20thinking%20skills." TargetMode="External"/><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s://osf.io/preprints/edarxiv/wr6n3_v2"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actualidaddocente.cece.es/destacados-a-fondo/el-69-de-los-padres-y-madres-en-espana-ha-utilizado-alguna-vez-la-inteligencia-artificial-ia-y-el-78-quiere-aprender-mas-sobre-ella/"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5.xml.rels><?xml version="1.0" encoding="UTF-8" standalone="yes"?>
<Relationships xmlns="http://schemas.openxmlformats.org/package/2006/relationships"><Relationship Id="rId3" Type="http://schemas.openxmlformats.org/officeDocument/2006/relationships/hyperlink" Target="https://www.insidehighered.com/news/student-success/academic-life/2024/07/03/survey-college-student-academic-experience" TargetMode="External"/><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ww.youtube.com/watch?v=6k_G_h41ZaQ"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ailiteracyframework.org/?utm_source=chatgpt.com" TargetMode="External"/><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er.educause.edu/articles/2024/6/a-framework-for-ai-literacy"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s://teachingcommons.stanford.edu/teaching-guides/artificial-intelligence-teaching-guide/understanding-ai-literacy" TargetMode="External"/><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s://www.choice360.org/wp-content/uploads/2024/08/TaylorFrancis_whitepaper_08.28.24_final.pdf" TargetMode="External"/><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hyperlink" Target="https://app.box.com/s/fug2bj645e96m2bj2hwvtzl63r63bi9w"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hyperlink" Target="https://www.youtube.com/watch?v=m8xnGS1bli8"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www.searchenginejournal.com/should-you-trust-an-ai-detector/491949/" TargetMode="External"/><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hyperlink" Target="https://platform.openai.com/ai-text-classifier"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61.png"/><Relationship Id="rId4" Type="http://schemas.openxmlformats.org/officeDocument/2006/relationships/image" Target="../media/image60.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https://openai.com/index/new-ai-classifier-for-indicating-ai-written-text/" TargetMode="External"/><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hyperlink" Target="https://mashable.com/article/how-to-identify-ai-generated-text" TargetMode="External"/><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hyperlink" Target="https://undetectable.ai/" TargetMode="External"/><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6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https://datasciencepe.substack.com/p/que-son-los-datos-sinteticos" TargetMode="External"/><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hyperlink" Target="https://es.weforum.org/agenda/2024/01/informe-sobre-riesgos-globales-2024-los-riesgos-aumentan-pero-tambien-nuestra-capacidad-de-respuesta/" TargetMode="External"/></Relationships>
</file>

<file path=ppt/slides/_rels/slide7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hyperlink" Target="https://www.obsbusiness.school/en/faculty-and-research/reports/obs-report-elearning-2024?utm_source=chatgpt.com" TargetMode="Externa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hyperlink" Target="https://documents.un.org/doc/undoc/ltd/n24/065/95/pdf/n2406595.pdf?token=mwGjPv9QFnhCcgsQcb&amp;fe=true"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78.jpeg"/></Relationships>
</file>

<file path=ppt/slides/_rels/slide7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hyperlink" Target="https://www.darkreading.com/cyber-risk/new-index-finds-ai-models-are-murky-not-transparent-at-all" TargetMode="External"/></Relationships>
</file>

<file path=ppt/slides/_rels/slide77.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mailto:alar@usal.s" TargetMode="Externa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57" name="Rectangle 2054">
            <a:extLst>
              <a:ext uri="{FF2B5EF4-FFF2-40B4-BE49-F238E27FC236}">
                <a16:creationId xmlns:a16="http://schemas.microsoft.com/office/drawing/2014/main" id="{32E62931-8EB4-42BB-BAAB-D8757BE66D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B1F038F8-FBA0-8B7D-9362-9DAEFACBE07E}"/>
              </a:ext>
            </a:extLst>
          </p:cNvPr>
          <p:cNvSpPr>
            <a:spLocks noGrp="1"/>
          </p:cNvSpPr>
          <p:nvPr>
            <p:ph type="ctrTitle"/>
          </p:nvPr>
        </p:nvSpPr>
        <p:spPr>
          <a:xfrm>
            <a:off x="6367461" y="453242"/>
            <a:ext cx="5288385" cy="3157080"/>
          </a:xfrm>
          <a:noFill/>
        </p:spPr>
        <p:txBody>
          <a:bodyPr>
            <a:normAutofit/>
          </a:bodyPr>
          <a:lstStyle/>
          <a:p>
            <a:r>
              <a:rPr lang="es-ES" sz="4000" b="1" dirty="0"/>
              <a:t>Enseñar bajo el  algoritmo: desafíos éticos en la era de la IA</a:t>
            </a:r>
            <a:br>
              <a:rPr lang="es-ES" sz="4000" dirty="0"/>
            </a:br>
            <a:endParaRPr lang="es-ES" sz="4000" dirty="0"/>
          </a:p>
        </p:txBody>
      </p:sp>
      <p:sp>
        <p:nvSpPr>
          <p:cNvPr id="3" name="Subtítulo 2">
            <a:extLst>
              <a:ext uri="{FF2B5EF4-FFF2-40B4-BE49-F238E27FC236}">
                <a16:creationId xmlns:a16="http://schemas.microsoft.com/office/drawing/2014/main" id="{BB451342-A8C2-5929-ABF8-347E60616C4C}"/>
              </a:ext>
            </a:extLst>
          </p:cNvPr>
          <p:cNvSpPr>
            <a:spLocks noGrp="1"/>
          </p:cNvSpPr>
          <p:nvPr>
            <p:ph type="subTitle" idx="1"/>
          </p:nvPr>
        </p:nvSpPr>
        <p:spPr>
          <a:xfrm>
            <a:off x="6367461" y="4230477"/>
            <a:ext cx="4984813" cy="1898857"/>
          </a:xfrm>
          <a:noFill/>
        </p:spPr>
        <p:txBody>
          <a:bodyPr>
            <a:normAutofit/>
          </a:bodyPr>
          <a:lstStyle/>
          <a:p>
            <a:r>
              <a:rPr lang="es-ES" sz="2000" dirty="0"/>
              <a:t>Julio Alonso Arévalo</a:t>
            </a:r>
          </a:p>
          <a:p>
            <a:r>
              <a:rPr lang="es-ES" sz="2000" dirty="0"/>
              <a:t>Universidad de Salamanca</a:t>
            </a:r>
          </a:p>
          <a:p>
            <a:r>
              <a:rPr lang="es-ES" sz="2000" dirty="0">
                <a:hlinkClick r:id="rId2"/>
              </a:rPr>
              <a:t>alar@usal.es</a:t>
            </a:r>
            <a:r>
              <a:rPr lang="es-ES" sz="2000" dirty="0"/>
              <a:t> </a:t>
            </a:r>
          </a:p>
        </p:txBody>
      </p:sp>
      <p:pic>
        <p:nvPicPr>
          <p:cNvPr id="2050" name="Picture 2" descr="The Role of AI in Personalized Learning">
            <a:extLst>
              <a:ext uri="{FF2B5EF4-FFF2-40B4-BE49-F238E27FC236}">
                <a16:creationId xmlns:a16="http://schemas.microsoft.com/office/drawing/2014/main" id="{EAB66340-EF3E-9C27-1D71-C1F001DB86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2651" r="41593" b="-1"/>
          <a:stretch>
            <a:fillRect/>
          </a:stretch>
        </p:blipFill>
        <p:spPr bwMode="auto">
          <a:xfrm>
            <a:off x="1" y="10"/>
            <a:ext cx="6005512"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80938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8440E28-0204-6882-F114-C70B1B7134E6}"/>
              </a:ext>
            </a:extLst>
          </p:cNvPr>
          <p:cNvSpPr>
            <a:spLocks noGrp="1"/>
          </p:cNvSpPr>
          <p:nvPr>
            <p:ph type="title"/>
          </p:nvPr>
        </p:nvSpPr>
        <p:spPr/>
        <p:txBody>
          <a:bodyPr>
            <a:normAutofit/>
          </a:bodyPr>
          <a:lstStyle/>
          <a:p>
            <a:r>
              <a:rPr lang="es-ES" b="1" dirty="0"/>
              <a:t>La tecnología más disruptiva</a:t>
            </a:r>
            <a:br>
              <a:rPr lang="es-ES" dirty="0"/>
            </a:br>
            <a:endParaRPr lang="es-ES" dirty="0"/>
          </a:p>
        </p:txBody>
      </p:sp>
      <p:sp>
        <p:nvSpPr>
          <p:cNvPr id="3" name="Marcador de contenido 2">
            <a:extLst>
              <a:ext uri="{FF2B5EF4-FFF2-40B4-BE49-F238E27FC236}">
                <a16:creationId xmlns:a16="http://schemas.microsoft.com/office/drawing/2014/main" id="{B3EB3CC6-261F-0A83-106D-2852D37D54E4}"/>
              </a:ext>
            </a:extLst>
          </p:cNvPr>
          <p:cNvSpPr>
            <a:spLocks noGrp="1"/>
          </p:cNvSpPr>
          <p:nvPr>
            <p:ph idx="1"/>
          </p:nvPr>
        </p:nvSpPr>
        <p:spPr>
          <a:xfrm>
            <a:off x="838200" y="1825625"/>
            <a:ext cx="3907971" cy="4351338"/>
          </a:xfrm>
        </p:spPr>
        <p:txBody>
          <a:bodyPr>
            <a:normAutofit/>
          </a:bodyPr>
          <a:lstStyle/>
          <a:p>
            <a:r>
              <a:rPr lang="es-ES" sz="2400" dirty="0"/>
              <a:t>La inteligencia artificial generativa ha alcanzado una penetración sin precedentes en el ámbito educativo. </a:t>
            </a:r>
            <a:r>
              <a:rPr lang="es-ES" sz="2400" dirty="0" err="1"/>
              <a:t>ChatGPT</a:t>
            </a:r>
            <a:endParaRPr lang="es-ES" sz="2400" dirty="0"/>
          </a:p>
          <a:p>
            <a:endParaRPr lang="es-ES" sz="2400" dirty="0"/>
          </a:p>
          <a:p>
            <a:r>
              <a:rPr lang="es-ES" sz="2400" b="1" dirty="0"/>
              <a:t>Alcanzó los 100 millones de usuarios activos en 2 meses</a:t>
            </a:r>
            <a:r>
              <a:rPr lang="es-ES" sz="2400" dirty="0"/>
              <a:t>. Es la tecnología más disruptiva</a:t>
            </a:r>
          </a:p>
        </p:txBody>
      </p:sp>
      <p:pic>
        <p:nvPicPr>
          <p:cNvPr id="3074" name="Picture 2">
            <a:extLst>
              <a:ext uri="{FF2B5EF4-FFF2-40B4-BE49-F238E27FC236}">
                <a16:creationId xmlns:a16="http://schemas.microsoft.com/office/drawing/2014/main" id="{C1705560-F9CE-C17A-F002-653002BA14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2334" y="1970315"/>
            <a:ext cx="6049487" cy="4038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05999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3DD27E8A-C765-DAA7-9C6C-08A6A7926E92}"/>
              </a:ext>
            </a:extLst>
          </p:cNvPr>
          <p:cNvPicPr>
            <a:picLocks noChangeAspect="1"/>
          </p:cNvPicPr>
          <p:nvPr/>
        </p:nvPicPr>
        <p:blipFill>
          <a:blip r:embed="rId3"/>
          <a:stretch>
            <a:fillRect/>
          </a:stretch>
        </p:blipFill>
        <p:spPr>
          <a:xfrm>
            <a:off x="885843" y="915041"/>
            <a:ext cx="6718645" cy="4851649"/>
          </a:xfrm>
          <a:prstGeom prst="rect">
            <a:avLst/>
          </a:prstGeom>
        </p:spPr>
      </p:pic>
      <p:sp>
        <p:nvSpPr>
          <p:cNvPr id="6" name="CuadroTexto 5">
            <a:extLst>
              <a:ext uri="{FF2B5EF4-FFF2-40B4-BE49-F238E27FC236}">
                <a16:creationId xmlns:a16="http://schemas.microsoft.com/office/drawing/2014/main" id="{9B7E0369-75CC-1D54-105D-79A4BE22AAB5}"/>
              </a:ext>
            </a:extLst>
          </p:cNvPr>
          <p:cNvSpPr txBox="1"/>
          <p:nvPr/>
        </p:nvSpPr>
        <p:spPr>
          <a:xfrm>
            <a:off x="7513503" y="1618534"/>
            <a:ext cx="3528249" cy="3416320"/>
          </a:xfrm>
          <a:prstGeom prst="rect">
            <a:avLst/>
          </a:prstGeom>
          <a:noFill/>
        </p:spPr>
        <p:txBody>
          <a:bodyPr wrap="square" rtlCol="0">
            <a:spAutoFit/>
          </a:bodyPr>
          <a:lstStyle/>
          <a:p>
            <a:pPr algn="ctr"/>
            <a:r>
              <a:rPr lang="es-ES" i="0" dirty="0">
                <a:solidFill>
                  <a:srgbClr val="444444"/>
                </a:solidFill>
                <a:effectLst/>
              </a:rPr>
              <a:t>En la encuesta más grande de su tipo, </a:t>
            </a:r>
            <a:r>
              <a:rPr lang="es-ES" b="1" i="0" dirty="0">
                <a:solidFill>
                  <a:srgbClr val="444444"/>
                </a:solidFill>
                <a:effectLst/>
              </a:rPr>
              <a:t>2.778 investigadores </a:t>
            </a:r>
            <a:r>
              <a:rPr lang="es-ES" i="0" dirty="0">
                <a:solidFill>
                  <a:srgbClr val="444444"/>
                </a:solidFill>
                <a:effectLst/>
              </a:rPr>
              <a:t>sobre el ritmo del progreso de la IA </a:t>
            </a:r>
          </a:p>
          <a:p>
            <a:endParaRPr lang="es-ES" b="1" dirty="0">
              <a:solidFill>
                <a:srgbClr val="444444"/>
              </a:solidFill>
            </a:endParaRPr>
          </a:p>
          <a:p>
            <a:pPr algn="ctr"/>
            <a:r>
              <a:rPr lang="es-ES" i="0" dirty="0">
                <a:solidFill>
                  <a:srgbClr val="444444"/>
                </a:solidFill>
                <a:effectLst/>
              </a:rPr>
              <a:t>Las </a:t>
            </a:r>
            <a:r>
              <a:rPr lang="es-ES" i="0" dirty="0">
                <a:effectLst/>
              </a:rPr>
              <a:t>predicciones</a:t>
            </a:r>
            <a:r>
              <a:rPr lang="es-ES" i="0" dirty="0">
                <a:solidFill>
                  <a:srgbClr val="444444"/>
                </a:solidFill>
                <a:effectLst/>
              </a:rPr>
              <a:t> de que los sistemas de IA alcancen varios hitos para 2028, incluyendo la </a:t>
            </a:r>
            <a:r>
              <a:rPr lang="es-ES" i="0" u="sng" dirty="0">
                <a:solidFill>
                  <a:srgbClr val="444444"/>
                </a:solidFill>
                <a:effectLst/>
              </a:rPr>
              <a:t>construcción autónoma de un sitio de procesamiento de pagos desde cero, la creación de una canción indistinguible de una nueva canción de un músico popular</a:t>
            </a:r>
            <a:endParaRPr lang="es-ES" u="sng" dirty="0"/>
          </a:p>
        </p:txBody>
      </p:sp>
    </p:spTree>
    <p:extLst>
      <p:ext uri="{BB962C8B-B14F-4D97-AF65-F5344CB8AC3E}">
        <p14:creationId xmlns:p14="http://schemas.microsoft.com/office/powerpoint/2010/main" val="4680579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435AAB-3D02-0596-9231-A2F5D2FB1601}"/>
              </a:ext>
            </a:extLst>
          </p:cNvPr>
          <p:cNvSpPr>
            <a:spLocks noGrp="1"/>
          </p:cNvSpPr>
          <p:nvPr>
            <p:ph type="title"/>
          </p:nvPr>
        </p:nvSpPr>
        <p:spPr>
          <a:xfrm>
            <a:off x="648929" y="336168"/>
            <a:ext cx="5181510" cy="1671569"/>
          </a:xfrm>
        </p:spPr>
        <p:txBody>
          <a:bodyPr>
            <a:normAutofit/>
          </a:bodyPr>
          <a:lstStyle/>
          <a:p>
            <a:pPr algn="ctr"/>
            <a:r>
              <a:rPr lang="es-ES" sz="4000" b="0" i="0" dirty="0">
                <a:effectLst/>
                <a:latin typeface="Open Sans" panose="020B0606030504020204" pitchFamily="34" charset="0"/>
              </a:rPr>
              <a:t>El aprendizaje automático</a:t>
            </a:r>
            <a:endParaRPr lang="es-ES" sz="4000" dirty="0"/>
          </a:p>
        </p:txBody>
      </p:sp>
      <p:sp>
        <p:nvSpPr>
          <p:cNvPr id="3" name="Marcador de contenido 2">
            <a:extLst>
              <a:ext uri="{FF2B5EF4-FFF2-40B4-BE49-F238E27FC236}">
                <a16:creationId xmlns:a16="http://schemas.microsoft.com/office/drawing/2014/main" id="{33A9BFE5-3B5A-66DD-7713-FC99664F14CF}"/>
              </a:ext>
            </a:extLst>
          </p:cNvPr>
          <p:cNvSpPr>
            <a:spLocks noGrp="1"/>
          </p:cNvSpPr>
          <p:nvPr>
            <p:ph idx="1"/>
          </p:nvPr>
        </p:nvSpPr>
        <p:spPr>
          <a:xfrm>
            <a:off x="385101" y="2087484"/>
            <a:ext cx="5181508" cy="3722438"/>
          </a:xfrm>
        </p:spPr>
        <p:txBody>
          <a:bodyPr>
            <a:normAutofit/>
          </a:bodyPr>
          <a:lstStyle/>
          <a:p>
            <a:pPr marL="0" indent="0">
              <a:buNone/>
            </a:pPr>
            <a:endParaRPr lang="es-ES" sz="2000" dirty="0"/>
          </a:p>
          <a:p>
            <a:pPr marL="0" indent="0" algn="ctr">
              <a:buNone/>
            </a:pPr>
            <a:r>
              <a:rPr lang="es-ES" sz="2000" b="0" i="0" dirty="0">
                <a:effectLst/>
              </a:rPr>
              <a:t>El aprendizaje automático se produce </a:t>
            </a:r>
            <a:r>
              <a:rPr lang="es-ES" sz="2000" b="1" i="0" dirty="0">
                <a:effectLst/>
              </a:rPr>
              <a:t>cuando una aplicación puede aprender y mejorar a partir de los datos y la experiencia, sin estar programada para ello </a:t>
            </a:r>
            <a:r>
              <a:rPr lang="es-ES" sz="2000" b="0" i="0" dirty="0">
                <a:effectLst/>
              </a:rPr>
              <a:t>y con un contacto humano mínimo o nulo.</a:t>
            </a:r>
          </a:p>
          <a:p>
            <a:pPr marL="0" indent="0" algn="ctr">
              <a:buNone/>
            </a:pPr>
            <a:r>
              <a:rPr lang="es-ES" sz="2000" dirty="0"/>
              <a:t>Estos </a:t>
            </a:r>
            <a:r>
              <a:rPr lang="es-ES" sz="2000" b="1" dirty="0"/>
              <a:t>algoritmos</a:t>
            </a:r>
            <a:r>
              <a:rPr lang="es-ES" sz="2000" dirty="0"/>
              <a:t> pueden </a:t>
            </a:r>
            <a:r>
              <a:rPr lang="es-ES" sz="2000" u="sng" dirty="0"/>
              <a:t>reconocer patrones, hacer predicciones y tomar decisiones basadas en los datos </a:t>
            </a:r>
            <a:r>
              <a:rPr lang="es-ES" sz="2000" dirty="0"/>
              <a:t>de entrenamiento que permite extraer conocimientos y tomar decisiones basadas en los datos </a:t>
            </a:r>
            <a:r>
              <a:rPr lang="es-ES" sz="2000" u="sng" dirty="0"/>
              <a:t>sin apenas intervención humana </a:t>
            </a:r>
          </a:p>
          <a:p>
            <a:pPr marL="0" indent="0" algn="ctr">
              <a:buNone/>
            </a:pPr>
            <a:endParaRPr lang="es-ES" sz="2000" b="0" i="0" dirty="0">
              <a:effectLst/>
            </a:endParaRPr>
          </a:p>
          <a:p>
            <a:pPr marL="0" indent="0">
              <a:buNone/>
            </a:pPr>
            <a:endParaRPr lang="es-ES" sz="2000" dirty="0"/>
          </a:p>
          <a:p>
            <a:pPr marL="0" indent="0">
              <a:buNone/>
            </a:pPr>
            <a:endParaRPr lang="es-ES" sz="2000" dirty="0"/>
          </a:p>
        </p:txBody>
      </p:sp>
      <p:pic>
        <p:nvPicPr>
          <p:cNvPr id="2050" name="Picture 2" descr="Why should business leaders learn to apply Automated Machine Learning? -  AXVECO">
            <a:extLst>
              <a:ext uri="{FF2B5EF4-FFF2-40B4-BE49-F238E27FC236}">
                <a16:creationId xmlns:a16="http://schemas.microsoft.com/office/drawing/2014/main" id="{B49E9F69-1CF0-DC0F-ED12-DFF64878B69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927" r="18615" b="-1"/>
          <a:stretch/>
        </p:blipFill>
        <p:spPr bwMode="auto">
          <a:xfrm>
            <a:off x="6189155" y="10"/>
            <a:ext cx="6002844" cy="6857990"/>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Rectángulo 3"/>
          <p:cNvSpPr/>
          <p:nvPr/>
        </p:nvSpPr>
        <p:spPr>
          <a:xfrm>
            <a:off x="356985" y="5889669"/>
            <a:ext cx="5473454" cy="600164"/>
          </a:xfrm>
          <a:prstGeom prst="rect">
            <a:avLst/>
          </a:prstGeom>
        </p:spPr>
        <p:txBody>
          <a:bodyPr wrap="square">
            <a:spAutoFit/>
          </a:bodyPr>
          <a:lstStyle/>
          <a:p>
            <a:pPr algn="ctr"/>
            <a:r>
              <a:rPr lang="es-ES" sz="1100" dirty="0"/>
              <a:t>Alonso Arévalo, J. ; Quinde Cordero, M. ChatGPT: La creación automática de contenidos con Inteligencia Artificial y su impacto en la comunicación académica y educativa. Desiderata, n. 22 (2023)</a:t>
            </a:r>
          </a:p>
        </p:txBody>
      </p:sp>
    </p:spTree>
    <p:extLst>
      <p:ext uri="{BB962C8B-B14F-4D97-AF65-F5344CB8AC3E}">
        <p14:creationId xmlns:p14="http://schemas.microsoft.com/office/powerpoint/2010/main" val="41626126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Preentrenamiento</a:t>
            </a:r>
          </a:p>
        </p:txBody>
      </p:sp>
      <p:sp>
        <p:nvSpPr>
          <p:cNvPr id="4" name="CuadroTexto 3"/>
          <p:cNvSpPr txBox="1"/>
          <p:nvPr/>
        </p:nvSpPr>
        <p:spPr>
          <a:xfrm>
            <a:off x="452673" y="2000815"/>
            <a:ext cx="4273236" cy="3693319"/>
          </a:xfrm>
          <a:prstGeom prst="rect">
            <a:avLst/>
          </a:prstGeom>
          <a:noFill/>
        </p:spPr>
        <p:txBody>
          <a:bodyPr wrap="square" rtlCol="0">
            <a:spAutoFit/>
          </a:bodyPr>
          <a:lstStyle/>
          <a:p>
            <a:pPr algn="ctr"/>
            <a:r>
              <a:rPr lang="es-ES" sz="2400" dirty="0"/>
              <a:t>Los grandes modelos lingüísticos </a:t>
            </a:r>
            <a:r>
              <a:rPr lang="es-ES" sz="2400" b="1" dirty="0"/>
              <a:t>se </a:t>
            </a:r>
            <a:r>
              <a:rPr lang="es-ES" sz="2400" b="1" dirty="0" err="1"/>
              <a:t>preentrenan</a:t>
            </a:r>
            <a:r>
              <a:rPr lang="es-ES" sz="2400" b="1" dirty="0"/>
              <a:t> primero para que aprendan las tareas y funciones lingüísticas básicas. </a:t>
            </a:r>
          </a:p>
          <a:p>
            <a:pPr algn="ctr"/>
            <a:endParaRPr lang="es-ES" sz="2400" dirty="0"/>
          </a:p>
          <a:p>
            <a:pPr algn="ctr"/>
            <a:r>
              <a:rPr lang="es-ES" sz="2400" dirty="0"/>
              <a:t>El </a:t>
            </a:r>
            <a:r>
              <a:rPr lang="es-ES" sz="2400" dirty="0" err="1"/>
              <a:t>preentrenamiento</a:t>
            </a:r>
            <a:r>
              <a:rPr lang="es-ES" sz="2400" dirty="0"/>
              <a:t> es el paso que </a:t>
            </a:r>
            <a:r>
              <a:rPr lang="es-ES" sz="2400" b="1" dirty="0"/>
              <a:t>requiere una enorme potencia de cálculo y un hardware de vanguardia.</a:t>
            </a:r>
          </a:p>
          <a:p>
            <a:endParaRPr lang="es-ES" dirty="0"/>
          </a:p>
        </p:txBody>
      </p:sp>
      <p:pic>
        <p:nvPicPr>
          <p:cNvPr id="5" name="Picture 2" descr="Qué es la Inteligencia Artificial? | Argentina.gob.a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3616" y="1520981"/>
            <a:ext cx="6168430" cy="46263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04392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472C5E-0A2B-EF23-7A02-A5B2FEE50E1B}"/>
              </a:ext>
            </a:extLst>
          </p:cNvPr>
          <p:cNvSpPr>
            <a:spLocks noGrp="1"/>
          </p:cNvSpPr>
          <p:nvPr>
            <p:ph type="title"/>
          </p:nvPr>
        </p:nvSpPr>
        <p:spPr/>
        <p:txBody>
          <a:bodyPr/>
          <a:lstStyle/>
          <a:p>
            <a:r>
              <a:rPr lang="es-ES" dirty="0"/>
              <a:t>Costo entrenamiento</a:t>
            </a:r>
          </a:p>
        </p:txBody>
      </p:sp>
      <p:sp>
        <p:nvSpPr>
          <p:cNvPr id="3" name="Marcador de contenido 2">
            <a:extLst>
              <a:ext uri="{FF2B5EF4-FFF2-40B4-BE49-F238E27FC236}">
                <a16:creationId xmlns:a16="http://schemas.microsoft.com/office/drawing/2014/main" id="{46A29E66-ACAC-6DC5-A752-1B95BE81D541}"/>
              </a:ext>
            </a:extLst>
          </p:cNvPr>
          <p:cNvSpPr>
            <a:spLocks noGrp="1"/>
          </p:cNvSpPr>
          <p:nvPr>
            <p:ph idx="1"/>
          </p:nvPr>
        </p:nvSpPr>
        <p:spPr>
          <a:xfrm>
            <a:off x="838200" y="1825625"/>
            <a:ext cx="3546513" cy="4351338"/>
          </a:xfrm>
        </p:spPr>
        <p:txBody>
          <a:bodyPr>
            <a:normAutofit/>
          </a:bodyPr>
          <a:lstStyle/>
          <a:p>
            <a:pPr marL="0" indent="0" algn="ctr">
              <a:buNone/>
            </a:pPr>
            <a:endParaRPr lang="es-ES" sz="1600" b="1" i="0" dirty="0">
              <a:solidFill>
                <a:srgbClr val="444444"/>
              </a:solidFill>
              <a:effectLst/>
              <a:highlight>
                <a:srgbClr val="FFFFFF"/>
              </a:highlight>
              <a:latin typeface="Open Sans" panose="020B0606030504020204" pitchFamily="34" charset="0"/>
            </a:endParaRPr>
          </a:p>
          <a:p>
            <a:pPr marL="0" indent="0" algn="ctr">
              <a:buNone/>
            </a:pPr>
            <a:r>
              <a:rPr lang="es-ES" sz="1600" b="1" i="0" dirty="0">
                <a:effectLst/>
                <a:highlight>
                  <a:srgbClr val="FFFFFF"/>
                </a:highlight>
              </a:rPr>
              <a:t>Costo de Desarrollo</a:t>
            </a:r>
            <a:r>
              <a:rPr lang="es-ES" sz="1600" b="0" i="0" dirty="0">
                <a:effectLst/>
                <a:highlight>
                  <a:srgbClr val="FFFFFF"/>
                </a:highlight>
              </a:rPr>
              <a:t>: El costo de entrenar modelos de IA de vanguardia ha aumentado drásticamente, alcanzando niveles sin precedentes.</a:t>
            </a:r>
          </a:p>
          <a:p>
            <a:pPr marL="0" indent="0" algn="ctr">
              <a:buNone/>
            </a:pPr>
            <a:endParaRPr lang="es-ES" sz="1600" dirty="0">
              <a:highlight>
                <a:srgbClr val="FFFFFF"/>
              </a:highlight>
            </a:endParaRPr>
          </a:p>
          <a:p>
            <a:pPr marL="0" indent="0" algn="ctr">
              <a:buNone/>
            </a:pPr>
            <a:r>
              <a:rPr lang="es-ES" sz="1600" b="0" i="0" dirty="0">
                <a:effectLst/>
                <a:highlight>
                  <a:srgbClr val="FFFFFF"/>
                </a:highlight>
              </a:rPr>
              <a:t> </a:t>
            </a:r>
            <a:r>
              <a:rPr lang="es-ES" sz="1600" b="1" i="0" dirty="0">
                <a:effectLst/>
                <a:highlight>
                  <a:srgbClr val="FFFFFF"/>
                </a:highlight>
              </a:rPr>
              <a:t>GPT-4 de </a:t>
            </a:r>
            <a:r>
              <a:rPr lang="es-ES" sz="1600" b="1" i="0" dirty="0" err="1">
                <a:effectLst/>
                <a:highlight>
                  <a:srgbClr val="FFFFFF"/>
                </a:highlight>
              </a:rPr>
              <a:t>OpenAI</a:t>
            </a:r>
            <a:r>
              <a:rPr lang="es-ES" sz="1600" b="1" i="0" dirty="0">
                <a:effectLst/>
                <a:highlight>
                  <a:srgbClr val="FFFFFF"/>
                </a:highlight>
              </a:rPr>
              <a:t>, costó 78 millones de dólares. Google Gemini costó 191 millones de dólares</a:t>
            </a:r>
            <a:r>
              <a:rPr lang="es-ES" sz="1600" b="0" i="0" dirty="0">
                <a:effectLst/>
                <a:highlight>
                  <a:srgbClr val="FFFFFF"/>
                </a:highlight>
              </a:rPr>
              <a:t>. </a:t>
            </a:r>
          </a:p>
          <a:p>
            <a:pPr marL="0" indent="0" algn="ctr">
              <a:buNone/>
            </a:pPr>
            <a:endParaRPr lang="es-ES" sz="1600" dirty="0">
              <a:highlight>
                <a:srgbClr val="FFFFFF"/>
              </a:highlight>
              <a:latin typeface="Open Sans" panose="020B0606030504020204" pitchFamily="34" charset="0"/>
            </a:endParaRPr>
          </a:p>
          <a:p>
            <a:pPr marL="0" indent="0" algn="ctr">
              <a:buNone/>
            </a:pPr>
            <a:r>
              <a:rPr lang="es-ES" sz="1600" b="0" i="0" dirty="0">
                <a:effectLst/>
                <a:highlight>
                  <a:srgbClr val="FFFFFF"/>
                </a:highlight>
                <a:latin typeface="Söhne"/>
              </a:rPr>
              <a:t>El entrenamiento de modelos de IA puede ser </a:t>
            </a:r>
            <a:r>
              <a:rPr lang="es-ES" sz="1600" b="1" i="0" dirty="0">
                <a:effectLst/>
                <a:highlight>
                  <a:srgbClr val="FFFFFF"/>
                </a:highlight>
                <a:latin typeface="Söhne"/>
              </a:rPr>
              <a:t>especialmente intensivo en energía</a:t>
            </a:r>
            <a:r>
              <a:rPr lang="es-ES" sz="1600" b="0" i="0" dirty="0">
                <a:effectLst/>
                <a:highlight>
                  <a:srgbClr val="FFFFFF"/>
                </a:highlight>
                <a:latin typeface="Söhne"/>
              </a:rPr>
              <a:t>, ya que implica procesar grandes conjuntos de datos repetidamente para ajustar los parámetros del modelo</a:t>
            </a:r>
            <a:endParaRPr lang="es-ES" sz="1600" dirty="0"/>
          </a:p>
        </p:txBody>
      </p:sp>
      <p:pic>
        <p:nvPicPr>
          <p:cNvPr id="10242" name="Picture 2">
            <a:extLst>
              <a:ext uri="{FF2B5EF4-FFF2-40B4-BE49-F238E27FC236}">
                <a16:creationId xmlns:a16="http://schemas.microsoft.com/office/drawing/2014/main" id="{41A9B4DA-ED1C-E502-41DE-12F2859220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2998" y="1825625"/>
            <a:ext cx="5319321" cy="40551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34518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E768E28-68DB-3F6E-5124-49B57140539D}"/>
              </a:ext>
            </a:extLst>
          </p:cNvPr>
          <p:cNvSpPr>
            <a:spLocks noGrp="1"/>
          </p:cNvSpPr>
          <p:nvPr>
            <p:ph type="title"/>
          </p:nvPr>
        </p:nvSpPr>
        <p:spPr>
          <a:xfrm>
            <a:off x="761840" y="1138265"/>
            <a:ext cx="4651204" cy="1401183"/>
          </a:xfrm>
        </p:spPr>
        <p:txBody>
          <a:bodyPr anchor="t">
            <a:normAutofit/>
          </a:bodyPr>
          <a:lstStyle/>
          <a:p>
            <a:pPr algn="ctr"/>
            <a:r>
              <a:rPr lang="es-ES" sz="3200" dirty="0"/>
              <a:t>El impacto ambiental de la IA generativa</a:t>
            </a:r>
          </a:p>
        </p:txBody>
      </p:sp>
      <p:sp>
        <p:nvSpPr>
          <p:cNvPr id="3" name="Marcador de contenido 2">
            <a:extLst>
              <a:ext uri="{FF2B5EF4-FFF2-40B4-BE49-F238E27FC236}">
                <a16:creationId xmlns:a16="http://schemas.microsoft.com/office/drawing/2014/main" id="{59EBEE31-8A39-2C50-8E43-F4AD79AB2C41}"/>
              </a:ext>
            </a:extLst>
          </p:cNvPr>
          <p:cNvSpPr>
            <a:spLocks noGrp="1"/>
          </p:cNvSpPr>
          <p:nvPr>
            <p:ph idx="1"/>
          </p:nvPr>
        </p:nvSpPr>
        <p:spPr>
          <a:xfrm>
            <a:off x="761839" y="2551176"/>
            <a:ext cx="4651205" cy="3602935"/>
          </a:xfrm>
        </p:spPr>
        <p:txBody>
          <a:bodyPr>
            <a:normAutofit/>
          </a:bodyPr>
          <a:lstStyle/>
          <a:p>
            <a:pPr marL="0" indent="0">
              <a:buNone/>
            </a:pPr>
            <a:endParaRPr lang="es-ES" sz="2000" dirty="0"/>
          </a:p>
          <a:p>
            <a:pPr marL="0" indent="0">
              <a:buNone/>
            </a:pPr>
            <a:endParaRPr lang="es-ES" sz="2000" dirty="0"/>
          </a:p>
          <a:p>
            <a:pPr marL="0" indent="0" algn="ctr">
              <a:buNone/>
            </a:pPr>
            <a:r>
              <a:rPr lang="es-ES" sz="2000" b="0" i="0" dirty="0">
                <a:effectLst/>
                <a:latin typeface="Open Sans" panose="020B0606030504020204" pitchFamily="34" charset="0"/>
              </a:rPr>
              <a:t>La IA generativa, como GPT-4 de </a:t>
            </a:r>
            <a:r>
              <a:rPr lang="es-ES" sz="2000" b="0" i="0" dirty="0" err="1">
                <a:effectLst/>
                <a:latin typeface="Open Sans" panose="020B0606030504020204" pitchFamily="34" charset="0"/>
              </a:rPr>
              <a:t>OpenAI</a:t>
            </a:r>
            <a:r>
              <a:rPr lang="es-ES" sz="2000" b="0" i="0" dirty="0">
                <a:effectLst/>
                <a:latin typeface="Open Sans" panose="020B0606030504020204" pitchFamily="34" charset="0"/>
              </a:rPr>
              <a:t>, </a:t>
            </a:r>
            <a:r>
              <a:rPr lang="es-ES" sz="2000" b="1" i="0" dirty="0">
                <a:effectLst/>
                <a:latin typeface="Open Sans" panose="020B0606030504020204" pitchFamily="34" charset="0"/>
              </a:rPr>
              <a:t>requiere una enorme potencia computacional, demandando grandes cantidades de electricidad y aumentando las emisiones de CO₂. </a:t>
            </a:r>
            <a:r>
              <a:rPr lang="es-ES" sz="2000" b="0" i="0" dirty="0">
                <a:effectLst/>
                <a:latin typeface="Open Sans" panose="020B0606030504020204" pitchFamily="34" charset="0"/>
              </a:rPr>
              <a:t>Además, el enfriamiento del hardware consume </a:t>
            </a:r>
            <a:r>
              <a:rPr lang="es-ES" sz="2000" b="0" i="0" u="sng" dirty="0">
                <a:effectLst/>
                <a:latin typeface="Open Sans" panose="020B0606030504020204" pitchFamily="34" charset="0"/>
              </a:rPr>
              <a:t>grandes volúmenes de agua, afectando</a:t>
            </a:r>
            <a:r>
              <a:rPr lang="es-ES" sz="2000" b="0" i="0" dirty="0">
                <a:effectLst/>
                <a:latin typeface="Open Sans" panose="020B0606030504020204" pitchFamily="34" charset="0"/>
              </a:rPr>
              <a:t> los ecosistemas locales. </a:t>
            </a:r>
            <a:endParaRPr lang="es-ES" sz="2000" dirty="0"/>
          </a:p>
        </p:txBody>
      </p:sp>
      <p:pic>
        <p:nvPicPr>
          <p:cNvPr id="4098" name="Picture 2">
            <a:extLst>
              <a:ext uri="{FF2B5EF4-FFF2-40B4-BE49-F238E27FC236}">
                <a16:creationId xmlns:a16="http://schemas.microsoft.com/office/drawing/2014/main" id="{C6C115A2-182E-6F4F-755C-154423CFEE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0108" r="13783"/>
          <a:stretch/>
        </p:blipFill>
        <p:spPr bwMode="auto">
          <a:xfrm>
            <a:off x="6096000" y="838013"/>
            <a:ext cx="5234538" cy="51862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4809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717723" y="360912"/>
            <a:ext cx="8982075" cy="5810250"/>
          </a:xfrm>
          <a:prstGeom prst="rect">
            <a:avLst/>
          </a:prstGeom>
        </p:spPr>
      </p:pic>
      <p:sp>
        <p:nvSpPr>
          <p:cNvPr id="6" name="CuadroTexto 5"/>
          <p:cNvSpPr txBox="1"/>
          <p:nvPr/>
        </p:nvSpPr>
        <p:spPr>
          <a:xfrm>
            <a:off x="8655113" y="2833735"/>
            <a:ext cx="2860895" cy="2585323"/>
          </a:xfrm>
          <a:prstGeom prst="rect">
            <a:avLst/>
          </a:prstGeom>
          <a:noFill/>
        </p:spPr>
        <p:txBody>
          <a:bodyPr wrap="square" rtlCol="0">
            <a:spAutoFit/>
          </a:bodyPr>
          <a:lstStyle/>
          <a:p>
            <a:pPr algn="ctr"/>
            <a:r>
              <a:rPr lang="es-ES" dirty="0"/>
              <a:t>El impacto ambiental de la inteligencia artificial también está comenzando a notarse. El uso masivo de algoritmos exige una gran capacidad de cálculo en grandes centros de datos con docenas de miles de servidores.</a:t>
            </a:r>
          </a:p>
        </p:txBody>
      </p:sp>
    </p:spTree>
    <p:extLst>
      <p:ext uri="{BB962C8B-B14F-4D97-AF65-F5344CB8AC3E}">
        <p14:creationId xmlns:p14="http://schemas.microsoft.com/office/powerpoint/2010/main" val="4301396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8F46C4-CCFD-7374-D99F-D78D3A07B2EA}"/>
              </a:ext>
            </a:extLst>
          </p:cNvPr>
          <p:cNvSpPr>
            <a:spLocks noGrp="1"/>
          </p:cNvSpPr>
          <p:nvPr>
            <p:ph type="title"/>
          </p:nvPr>
        </p:nvSpPr>
        <p:spPr>
          <a:xfrm>
            <a:off x="630936" y="639520"/>
            <a:ext cx="3429000" cy="1719072"/>
          </a:xfrm>
        </p:spPr>
        <p:txBody>
          <a:bodyPr anchor="b">
            <a:normAutofit/>
          </a:bodyPr>
          <a:lstStyle/>
          <a:p>
            <a:pPr algn="ctr"/>
            <a:r>
              <a:rPr lang="es-ES" sz="5400" dirty="0"/>
              <a:t>¿Cómo funciona?</a:t>
            </a:r>
            <a:endParaRPr lang="es-ES" sz="5400" b="1" dirty="0"/>
          </a:p>
        </p:txBody>
      </p:sp>
      <p:sp>
        <p:nvSpPr>
          <p:cNvPr id="3" name="Marcador de contenido 2"/>
          <p:cNvSpPr>
            <a:spLocks noGrp="1"/>
          </p:cNvSpPr>
          <p:nvPr>
            <p:ph idx="1"/>
          </p:nvPr>
        </p:nvSpPr>
        <p:spPr>
          <a:xfrm>
            <a:off x="630936" y="2807208"/>
            <a:ext cx="3429000" cy="3410712"/>
          </a:xfrm>
        </p:spPr>
        <p:txBody>
          <a:bodyPr anchor="t">
            <a:normAutofit lnSpcReduction="10000"/>
          </a:bodyPr>
          <a:lstStyle/>
          <a:p>
            <a:pPr marL="0" indent="0" algn="ctr">
              <a:buNone/>
            </a:pPr>
            <a:r>
              <a:rPr lang="es-ES" sz="2200" dirty="0"/>
              <a:t>En términos sencillos, estos modelos </a:t>
            </a:r>
            <a:r>
              <a:rPr lang="es-ES" sz="2200" b="1" dirty="0"/>
              <a:t>calculan qué palabra es probable que venga a continuación, dado un conjunto de palabras o una frase. </a:t>
            </a:r>
            <a:r>
              <a:rPr lang="es-ES" sz="2200" dirty="0"/>
              <a:t>De este modo, son capaces de generar frases, párrafos e incluso páginas que corresponden a una consulta de un usuario. </a:t>
            </a:r>
          </a:p>
          <a:p>
            <a:pPr marL="0" indent="0">
              <a:buNone/>
            </a:pPr>
            <a:endParaRPr lang="es-ES" sz="2200" dirty="0"/>
          </a:p>
        </p:txBody>
      </p:sp>
      <p:pic>
        <p:nvPicPr>
          <p:cNvPr id="9218" name="Picture 2" descr="How to Use ChatGPT to Write a Video Script">
            <a:extLst>
              <a:ext uri="{FF2B5EF4-FFF2-40B4-BE49-F238E27FC236}">
                <a16:creationId xmlns:a16="http://schemas.microsoft.com/office/drawing/2014/main" id="{5ED7636A-4A5E-DBD9-9326-4F143C3B765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54296" y="1487329"/>
            <a:ext cx="6903720" cy="38833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52899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F457592-842D-78C7-78D0-1408A236B4D3}"/>
              </a:ext>
            </a:extLst>
          </p:cNvPr>
          <p:cNvSpPr>
            <a:spLocks noGrp="1"/>
          </p:cNvSpPr>
          <p:nvPr>
            <p:ph type="title"/>
          </p:nvPr>
        </p:nvSpPr>
        <p:spPr>
          <a:xfrm>
            <a:off x="6211253" y="489507"/>
            <a:ext cx="5523547" cy="1655483"/>
          </a:xfrm>
        </p:spPr>
        <p:txBody>
          <a:bodyPr anchor="b">
            <a:normAutofit/>
          </a:bodyPr>
          <a:lstStyle/>
          <a:p>
            <a:pPr algn="ctr"/>
            <a:r>
              <a:rPr lang="es-ES" sz="4000" dirty="0"/>
              <a:t>Limitaciones. </a:t>
            </a:r>
            <a:br>
              <a:rPr lang="es-ES" sz="4000" dirty="0"/>
            </a:br>
            <a:r>
              <a:rPr lang="es-ES" sz="4000" dirty="0"/>
              <a:t>Calidad de los datos e IA</a:t>
            </a:r>
          </a:p>
        </p:txBody>
      </p:sp>
      <p:sp>
        <p:nvSpPr>
          <p:cNvPr id="3" name="Marcador de contenido 2">
            <a:extLst>
              <a:ext uri="{FF2B5EF4-FFF2-40B4-BE49-F238E27FC236}">
                <a16:creationId xmlns:a16="http://schemas.microsoft.com/office/drawing/2014/main" id="{53773963-A8E7-710C-2475-8F2D855B4E26}"/>
              </a:ext>
            </a:extLst>
          </p:cNvPr>
          <p:cNvSpPr>
            <a:spLocks noGrp="1"/>
          </p:cNvSpPr>
          <p:nvPr>
            <p:ph idx="1"/>
          </p:nvPr>
        </p:nvSpPr>
        <p:spPr>
          <a:xfrm>
            <a:off x="6590371" y="2418408"/>
            <a:ext cx="4995635" cy="3540265"/>
          </a:xfrm>
        </p:spPr>
        <p:txBody>
          <a:bodyPr>
            <a:normAutofit fontScale="85000" lnSpcReduction="20000"/>
          </a:bodyPr>
          <a:lstStyle/>
          <a:p>
            <a:pPr marL="0" indent="0">
              <a:buNone/>
            </a:pPr>
            <a:endParaRPr lang="es-ES" sz="2000" dirty="0"/>
          </a:p>
          <a:p>
            <a:pPr marL="0" indent="0" algn="ctr">
              <a:buNone/>
            </a:pPr>
            <a:r>
              <a:rPr lang="es-ES" sz="2000" b="0" i="0" dirty="0">
                <a:effectLst/>
              </a:rPr>
              <a:t>Los expertos insisten en que </a:t>
            </a:r>
            <a:r>
              <a:rPr lang="es-ES" sz="2000" b="1" i="0" dirty="0">
                <a:effectLst/>
              </a:rPr>
              <a:t>estas herramientas son tan buenas como sus datos subyacentes,</a:t>
            </a:r>
            <a:r>
              <a:rPr lang="es-ES" sz="2000" b="0" i="0" dirty="0">
                <a:effectLst/>
              </a:rPr>
              <a:t> que sabemos que a veces pueden ser datos </a:t>
            </a:r>
            <a:r>
              <a:rPr lang="es-ES" sz="2000" b="0" i="0" u="sng" dirty="0">
                <a:effectLst/>
              </a:rPr>
              <a:t>erróneos, sesgados y incluso diseñados para engañar.</a:t>
            </a:r>
          </a:p>
          <a:p>
            <a:pPr marL="0" indent="0" algn="ctr">
              <a:buNone/>
            </a:pPr>
            <a:endParaRPr lang="es-ES" sz="2000" u="sng" dirty="0"/>
          </a:p>
          <a:p>
            <a:r>
              <a:rPr lang="es-ES" sz="2000" dirty="0"/>
              <a:t>La calidad de las respuestas proporcionadas depende en gran medida de </a:t>
            </a:r>
            <a:r>
              <a:rPr lang="es-ES" sz="2000" b="1" dirty="0"/>
              <a:t>cómo formulamos nuestras preguntas.</a:t>
            </a:r>
          </a:p>
          <a:p>
            <a:endParaRPr lang="es-ES" sz="2000" dirty="0"/>
          </a:p>
          <a:p>
            <a:r>
              <a:rPr lang="es-ES" sz="2000" dirty="0"/>
              <a:t>Por lo tanto, es fundamental </a:t>
            </a:r>
            <a:r>
              <a:rPr lang="es-ES" sz="2000" b="1" dirty="0"/>
              <a:t>tener conocimiento sobre cómo comunicarnos de manera adecuada con ChatGPT </a:t>
            </a:r>
            <a:r>
              <a:rPr lang="es-ES" sz="2000" dirty="0"/>
              <a:t>para obtener respuestas de calidad.</a:t>
            </a:r>
          </a:p>
          <a:p>
            <a:pPr marL="0" indent="0" algn="ctr">
              <a:buNone/>
            </a:pPr>
            <a:endParaRPr lang="es-ES" sz="2000" u="sng" dirty="0"/>
          </a:p>
        </p:txBody>
      </p:sp>
      <p:pic>
        <p:nvPicPr>
          <p:cNvPr id="3076" name="Picture 4" descr="DataQualityRulesHub">
            <a:extLst>
              <a:ext uri="{FF2B5EF4-FFF2-40B4-BE49-F238E27FC236}">
                <a16:creationId xmlns:a16="http://schemas.microsoft.com/office/drawing/2014/main" id="{F286008A-A275-F731-B053-640448A0A6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1809" y="986883"/>
            <a:ext cx="4863883" cy="4884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2236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Ventajas</a:t>
            </a:r>
          </a:p>
        </p:txBody>
      </p:sp>
      <p:sp>
        <p:nvSpPr>
          <p:cNvPr id="3" name="Marcador de contenido 2"/>
          <p:cNvSpPr>
            <a:spLocks noGrp="1"/>
          </p:cNvSpPr>
          <p:nvPr>
            <p:ph idx="1"/>
          </p:nvPr>
        </p:nvSpPr>
        <p:spPr>
          <a:xfrm>
            <a:off x="838200" y="1720505"/>
            <a:ext cx="4499113" cy="4351338"/>
          </a:xfrm>
        </p:spPr>
        <p:txBody>
          <a:bodyPr>
            <a:normAutofit fontScale="92500" lnSpcReduction="10000"/>
          </a:bodyPr>
          <a:lstStyle/>
          <a:p>
            <a:endParaRPr lang="es-ES" dirty="0"/>
          </a:p>
          <a:p>
            <a:pPr marL="0" indent="0">
              <a:buNone/>
            </a:pPr>
            <a:r>
              <a:rPr lang="es-ES" dirty="0"/>
              <a:t>Ventajas de ChatGPT en textos científicos:</a:t>
            </a:r>
          </a:p>
          <a:p>
            <a:pPr marL="0" indent="0">
              <a:buNone/>
            </a:pPr>
            <a:endParaRPr lang="es-ES" dirty="0"/>
          </a:p>
          <a:p>
            <a:r>
              <a:rPr lang="es-ES" b="1" dirty="0"/>
              <a:t>Procesamiento de grandes volúmenes </a:t>
            </a:r>
            <a:r>
              <a:rPr lang="es-ES" dirty="0"/>
              <a:t>de información.</a:t>
            </a:r>
          </a:p>
          <a:p>
            <a:r>
              <a:rPr lang="es-ES" dirty="0"/>
              <a:t>Ayuda a investigadores y científicos a </a:t>
            </a:r>
            <a:r>
              <a:rPr lang="es-ES" b="1" dirty="0"/>
              <a:t>visualizar tendencias</a:t>
            </a:r>
          </a:p>
          <a:p>
            <a:r>
              <a:rPr lang="es-ES" b="1" dirty="0"/>
              <a:t>Generación rápida de contenido </a:t>
            </a:r>
            <a:r>
              <a:rPr lang="es-ES" dirty="0"/>
              <a:t>relevante.</a:t>
            </a:r>
          </a:p>
          <a:p>
            <a:endParaRPr lang="es-ES" dirty="0"/>
          </a:p>
          <a:p>
            <a:endParaRPr lang="es-ES" dirty="0"/>
          </a:p>
        </p:txBody>
      </p:sp>
      <p:pic>
        <p:nvPicPr>
          <p:cNvPr id="6" name="Imagen 5"/>
          <p:cNvPicPr>
            <a:picLocks noChangeAspect="1"/>
          </p:cNvPicPr>
          <p:nvPr/>
        </p:nvPicPr>
        <p:blipFill>
          <a:blip r:embed="rId3"/>
          <a:stretch>
            <a:fillRect/>
          </a:stretch>
        </p:blipFill>
        <p:spPr>
          <a:xfrm>
            <a:off x="5738605" y="493229"/>
            <a:ext cx="5962650" cy="5772150"/>
          </a:xfrm>
          <a:prstGeom prst="rect">
            <a:avLst/>
          </a:prstGeom>
        </p:spPr>
      </p:pic>
    </p:spTree>
    <p:extLst>
      <p:ext uri="{BB962C8B-B14F-4D97-AF65-F5344CB8AC3E}">
        <p14:creationId xmlns:p14="http://schemas.microsoft.com/office/powerpoint/2010/main" val="1587842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Los 10 mejores generadores de IA música gratis en 2025">
            <a:extLst>
              <a:ext uri="{FF2B5EF4-FFF2-40B4-BE49-F238E27FC236}">
                <a16:creationId xmlns:a16="http://schemas.microsoft.com/office/drawing/2014/main" id="{6231DAE0-8D43-92A2-69C7-2B04DB9F8E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1111"/>
          <a:stretch>
            <a:fillRect/>
          </a:stretch>
        </p:blipFill>
        <p:spPr bwMode="auto">
          <a:xfrm>
            <a:off x="3" y="10"/>
            <a:ext cx="12191997" cy="6857988"/>
          </a:xfrm>
          <a:prstGeom prst="rect">
            <a:avLst/>
          </a:prstGeom>
          <a:noFill/>
          <a:extLst>
            <a:ext uri="{909E8E84-426E-40DD-AFC4-6F175D3DCCD1}">
              <a14:hiddenFill xmlns:a14="http://schemas.microsoft.com/office/drawing/2010/main">
                <a:solidFill>
                  <a:srgbClr val="FFFFFF"/>
                </a:solidFill>
              </a14:hiddenFill>
            </a:ext>
          </a:extLst>
        </p:spPr>
      </p:pic>
      <p:sp>
        <p:nvSpPr>
          <p:cNvPr id="4" name="Marcador de contenido 2">
            <a:extLst>
              <a:ext uri="{FF2B5EF4-FFF2-40B4-BE49-F238E27FC236}">
                <a16:creationId xmlns:a16="http://schemas.microsoft.com/office/drawing/2014/main" id="{00615FCC-2A8D-D21B-4FC4-F56B1E684DD2}"/>
              </a:ext>
            </a:extLst>
          </p:cNvPr>
          <p:cNvSpPr>
            <a:spLocks noGrp="1"/>
          </p:cNvSpPr>
          <p:nvPr>
            <p:ph type="title"/>
          </p:nvPr>
        </p:nvSpPr>
        <p:spPr>
          <a:xfrm>
            <a:off x="251015" y="188224"/>
            <a:ext cx="2668455" cy="2839273"/>
          </a:xfrm>
        </p:spPr>
        <p:txBody>
          <a:bodyPr vert="horz" lIns="91440" tIns="45720" rIns="91440" bIns="45720" rtlCol="0" anchor="b">
            <a:normAutofit/>
          </a:bodyPr>
          <a:lstStyle/>
          <a:p>
            <a:pPr marL="0" indent="0"/>
            <a:endParaRPr lang="en-US" sz="2300" dirty="0">
              <a:solidFill>
                <a:srgbClr val="FFFFFF"/>
              </a:solidFill>
            </a:endParaRPr>
          </a:p>
          <a:p>
            <a:pPr marL="0" indent="0" algn="ctr"/>
            <a:r>
              <a:rPr lang="en-US" sz="1800" dirty="0">
                <a:solidFill>
                  <a:srgbClr val="FFFFFF"/>
                </a:solidFill>
              </a:rPr>
              <a:t>La </a:t>
            </a:r>
            <a:r>
              <a:rPr lang="en-US" sz="1800" dirty="0" err="1">
                <a:solidFill>
                  <a:srgbClr val="FFFFFF"/>
                </a:solidFill>
              </a:rPr>
              <a:t>sociedad</a:t>
            </a:r>
            <a:r>
              <a:rPr lang="en-US" sz="1800" dirty="0">
                <a:solidFill>
                  <a:srgbClr val="FFFFFF"/>
                </a:solidFill>
              </a:rPr>
              <a:t> </a:t>
            </a:r>
            <a:r>
              <a:rPr lang="en-US" sz="1800" dirty="0" err="1">
                <a:solidFill>
                  <a:srgbClr val="FFFFFF"/>
                </a:solidFill>
              </a:rPr>
              <a:t>en</a:t>
            </a:r>
            <a:r>
              <a:rPr lang="en-US" sz="1800" dirty="0">
                <a:solidFill>
                  <a:srgbClr val="FFFFFF"/>
                </a:solidFill>
              </a:rPr>
              <a:t> la que las </a:t>
            </a:r>
            <a:r>
              <a:rPr lang="en-US" sz="1800" dirty="0" err="1">
                <a:solidFill>
                  <a:srgbClr val="FFFFFF"/>
                </a:solidFill>
              </a:rPr>
              <a:t>máquinas</a:t>
            </a:r>
            <a:r>
              <a:rPr lang="en-US" sz="1800" dirty="0">
                <a:solidFill>
                  <a:srgbClr val="FFFFFF"/>
                </a:solidFill>
              </a:rPr>
              <a:t> </a:t>
            </a:r>
            <a:r>
              <a:rPr lang="en-US" sz="1800" dirty="0" err="1">
                <a:solidFill>
                  <a:srgbClr val="FFFFFF"/>
                </a:solidFill>
              </a:rPr>
              <a:t>crean</a:t>
            </a:r>
            <a:r>
              <a:rPr lang="en-US" sz="1800" dirty="0">
                <a:solidFill>
                  <a:srgbClr val="FFFFFF"/>
                </a:solidFill>
              </a:rPr>
              <a:t> </a:t>
            </a:r>
            <a:r>
              <a:rPr lang="en-US" sz="1800" dirty="0" err="1">
                <a:solidFill>
                  <a:srgbClr val="FFFFFF"/>
                </a:solidFill>
              </a:rPr>
              <a:t>música</a:t>
            </a:r>
            <a:r>
              <a:rPr lang="en-US" sz="1800" dirty="0">
                <a:solidFill>
                  <a:srgbClr val="FFFFFF"/>
                </a:solidFill>
              </a:rPr>
              <a:t>, </a:t>
            </a:r>
            <a:r>
              <a:rPr lang="en-US" sz="1800" dirty="0" err="1">
                <a:solidFill>
                  <a:srgbClr val="FFFFFF"/>
                </a:solidFill>
              </a:rPr>
              <a:t>escriben</a:t>
            </a:r>
            <a:r>
              <a:rPr lang="en-US" sz="1800" dirty="0">
                <a:solidFill>
                  <a:srgbClr val="FFFFFF"/>
                </a:solidFill>
              </a:rPr>
              <a:t> </a:t>
            </a:r>
            <a:r>
              <a:rPr lang="en-US" sz="1800" dirty="0" err="1">
                <a:solidFill>
                  <a:srgbClr val="FFFFFF"/>
                </a:solidFill>
              </a:rPr>
              <a:t>noticias</a:t>
            </a:r>
            <a:r>
              <a:rPr lang="en-US" sz="1800" dirty="0">
                <a:solidFill>
                  <a:srgbClr val="FFFFFF"/>
                </a:solidFill>
              </a:rPr>
              <a:t> e </a:t>
            </a:r>
            <a:r>
              <a:rPr lang="en-US" sz="1800" dirty="0" err="1">
                <a:solidFill>
                  <a:srgbClr val="FFFFFF"/>
                </a:solidFill>
              </a:rPr>
              <a:t>incluso</a:t>
            </a:r>
            <a:r>
              <a:rPr lang="en-US" sz="1800" dirty="0">
                <a:solidFill>
                  <a:srgbClr val="FFFFFF"/>
                </a:solidFill>
              </a:rPr>
              <a:t> </a:t>
            </a:r>
            <a:r>
              <a:rPr lang="en-US" sz="1800" dirty="0" err="1">
                <a:solidFill>
                  <a:srgbClr val="FFFFFF"/>
                </a:solidFill>
              </a:rPr>
              <a:t>crean</a:t>
            </a:r>
            <a:r>
              <a:rPr lang="en-US" sz="1800" dirty="0">
                <a:solidFill>
                  <a:srgbClr val="FFFFFF"/>
                </a:solidFill>
              </a:rPr>
              <a:t> videos </a:t>
            </a:r>
            <a:r>
              <a:rPr lang="en-US" sz="1800" dirty="0" err="1">
                <a:solidFill>
                  <a:srgbClr val="FFFFFF"/>
                </a:solidFill>
              </a:rPr>
              <a:t>ya</a:t>
            </a:r>
            <a:r>
              <a:rPr lang="en-US" sz="1800" dirty="0">
                <a:solidFill>
                  <a:srgbClr val="FFFFFF"/>
                </a:solidFill>
              </a:rPr>
              <a:t> no es </a:t>
            </a:r>
            <a:r>
              <a:rPr lang="en-US" sz="1800" dirty="0" err="1">
                <a:solidFill>
                  <a:srgbClr val="FFFFFF"/>
                </a:solidFill>
              </a:rPr>
              <a:t>ciencia</a:t>
            </a:r>
            <a:r>
              <a:rPr lang="en-US" sz="1800" dirty="0">
                <a:solidFill>
                  <a:srgbClr val="FFFFFF"/>
                </a:solidFill>
              </a:rPr>
              <a:t> </a:t>
            </a:r>
            <a:r>
              <a:rPr lang="en-US" sz="1800" dirty="0" err="1">
                <a:solidFill>
                  <a:srgbClr val="FFFFFF"/>
                </a:solidFill>
              </a:rPr>
              <a:t>ficción</a:t>
            </a:r>
            <a:r>
              <a:rPr lang="en-US" sz="1800" dirty="0">
                <a:solidFill>
                  <a:srgbClr val="FFFFFF"/>
                </a:solidFill>
              </a:rPr>
              <a:t>; es </a:t>
            </a:r>
            <a:r>
              <a:rPr lang="en-US" sz="1800" dirty="0" err="1">
                <a:solidFill>
                  <a:srgbClr val="FFFFFF"/>
                </a:solidFill>
              </a:rPr>
              <a:t>una</a:t>
            </a:r>
            <a:r>
              <a:rPr lang="en-US" sz="1800" dirty="0">
                <a:solidFill>
                  <a:srgbClr val="FFFFFF"/>
                </a:solidFill>
              </a:rPr>
              <a:t> </a:t>
            </a:r>
            <a:r>
              <a:rPr lang="en-US" sz="1800" dirty="0" err="1">
                <a:solidFill>
                  <a:srgbClr val="FFFFFF"/>
                </a:solidFill>
              </a:rPr>
              <a:t>realidad</a:t>
            </a:r>
            <a:r>
              <a:rPr lang="en-US" sz="1800" dirty="0">
                <a:solidFill>
                  <a:srgbClr val="FFFFFF"/>
                </a:solidFill>
              </a:rPr>
              <a:t> </a:t>
            </a:r>
            <a:r>
              <a:rPr lang="en-US" sz="1800" dirty="0" err="1">
                <a:solidFill>
                  <a:srgbClr val="FFFFFF"/>
                </a:solidFill>
              </a:rPr>
              <a:t>impulsada</a:t>
            </a:r>
            <a:r>
              <a:rPr lang="en-US" sz="1800" dirty="0">
                <a:solidFill>
                  <a:srgbClr val="FFFFFF"/>
                </a:solidFill>
              </a:rPr>
              <a:t> </a:t>
            </a:r>
            <a:r>
              <a:rPr lang="en-US" sz="1800" dirty="0" err="1">
                <a:solidFill>
                  <a:srgbClr val="FFFFFF"/>
                </a:solidFill>
              </a:rPr>
              <a:t>por</a:t>
            </a:r>
            <a:r>
              <a:rPr lang="en-US" sz="1800" dirty="0">
                <a:solidFill>
                  <a:srgbClr val="FFFFFF"/>
                </a:solidFill>
              </a:rPr>
              <a:t> la </a:t>
            </a:r>
            <a:r>
              <a:rPr lang="en-US" sz="1800" dirty="0" err="1">
                <a:solidFill>
                  <a:srgbClr val="FFFFFF"/>
                </a:solidFill>
              </a:rPr>
              <a:t>inteligencia</a:t>
            </a:r>
            <a:r>
              <a:rPr lang="en-US" sz="1800" dirty="0">
                <a:solidFill>
                  <a:srgbClr val="FFFFFF"/>
                </a:solidFill>
              </a:rPr>
              <a:t> artificial </a:t>
            </a:r>
            <a:r>
              <a:rPr lang="en-US" sz="1800" dirty="0" err="1">
                <a:solidFill>
                  <a:srgbClr val="FFFFFF"/>
                </a:solidFill>
              </a:rPr>
              <a:t>generativa</a:t>
            </a:r>
            <a:r>
              <a:rPr lang="en-US" sz="1800" dirty="0">
                <a:solidFill>
                  <a:srgbClr val="FFFFFF"/>
                </a:solidFill>
              </a:rPr>
              <a:t>. </a:t>
            </a:r>
          </a:p>
        </p:txBody>
      </p:sp>
    </p:spTree>
    <p:extLst>
      <p:ext uri="{BB962C8B-B14F-4D97-AF65-F5344CB8AC3E}">
        <p14:creationId xmlns:p14="http://schemas.microsoft.com/office/powerpoint/2010/main" val="40834861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876694" y="741391"/>
            <a:ext cx="4234393" cy="1616203"/>
          </a:xfrm>
        </p:spPr>
        <p:txBody>
          <a:bodyPr vert="horz" lIns="91440" tIns="45720" rIns="91440" bIns="45720" rtlCol="0" anchor="b">
            <a:normAutofit/>
          </a:bodyPr>
          <a:lstStyle/>
          <a:p>
            <a:r>
              <a:rPr lang="en-US" sz="3200"/>
              <a:t>Limitaciones</a:t>
            </a:r>
          </a:p>
        </p:txBody>
      </p:sp>
      <p:sp>
        <p:nvSpPr>
          <p:cNvPr id="4" name="CuadroTexto 3"/>
          <p:cNvSpPr txBox="1"/>
          <p:nvPr/>
        </p:nvSpPr>
        <p:spPr>
          <a:xfrm>
            <a:off x="876693" y="2533476"/>
            <a:ext cx="4234394" cy="3447832"/>
          </a:xfrm>
          <a:prstGeom prst="rect">
            <a:avLst/>
          </a:prstGeom>
        </p:spPr>
        <p:txBody>
          <a:bodyPr vert="horz" lIns="91440" tIns="45720" rIns="91440" bIns="45720" rtlCol="0" anchor="t">
            <a:normAutofit/>
          </a:bodyPr>
          <a:lstStyle/>
          <a:p>
            <a:pPr marL="285750" indent="-228600">
              <a:lnSpc>
                <a:spcPct val="90000"/>
              </a:lnSpc>
              <a:spcAft>
                <a:spcPts val="600"/>
              </a:spcAft>
              <a:buFont typeface="Arial" panose="020B0604020202020204" pitchFamily="34" charset="0"/>
              <a:buChar char="•"/>
            </a:pPr>
            <a:r>
              <a:rPr lang="en-US" sz="1700" b="1" dirty="0" err="1"/>
              <a:t>Carece</a:t>
            </a:r>
            <a:r>
              <a:rPr lang="en-US" sz="1700" b="1" dirty="0"/>
              <a:t> de </a:t>
            </a:r>
            <a:r>
              <a:rPr lang="en-US" sz="1700" b="1" dirty="0" err="1"/>
              <a:t>creatividad</a:t>
            </a:r>
            <a:r>
              <a:rPr lang="en-US" sz="1700" b="1" dirty="0"/>
              <a:t>.</a:t>
            </a:r>
          </a:p>
          <a:p>
            <a:pPr marL="285750" indent="-228600">
              <a:lnSpc>
                <a:spcPct val="90000"/>
              </a:lnSpc>
              <a:spcAft>
                <a:spcPts val="600"/>
              </a:spcAft>
              <a:buFont typeface="Arial" panose="020B0604020202020204" pitchFamily="34" charset="0"/>
              <a:buChar char="•"/>
            </a:pPr>
            <a:r>
              <a:rPr lang="en-US" sz="1700" dirty="0"/>
              <a:t>Se </a:t>
            </a:r>
            <a:r>
              <a:rPr lang="en-US" sz="1700" dirty="0" err="1"/>
              <a:t>entrena</a:t>
            </a:r>
            <a:r>
              <a:rPr lang="en-US" sz="1700" dirty="0"/>
              <a:t> con </a:t>
            </a:r>
            <a:r>
              <a:rPr lang="en-US" sz="1700" dirty="0" err="1"/>
              <a:t>grandes</a:t>
            </a:r>
            <a:r>
              <a:rPr lang="en-US" sz="1700" dirty="0"/>
              <a:t> </a:t>
            </a:r>
            <a:r>
              <a:rPr lang="en-US" sz="1700" dirty="0" err="1"/>
              <a:t>cantidades</a:t>
            </a:r>
            <a:r>
              <a:rPr lang="en-US" sz="1700" dirty="0"/>
              <a:t> de </a:t>
            </a:r>
            <a:r>
              <a:rPr lang="en-US" sz="1700" dirty="0" err="1"/>
              <a:t>datos</a:t>
            </a:r>
            <a:r>
              <a:rPr lang="en-US" sz="1700" dirty="0"/>
              <a:t> </a:t>
            </a:r>
            <a:r>
              <a:rPr lang="en-US" sz="1700" dirty="0" err="1"/>
              <a:t>que</a:t>
            </a:r>
            <a:r>
              <a:rPr lang="en-US" sz="1700" dirty="0"/>
              <a:t> </a:t>
            </a:r>
            <a:r>
              <a:rPr lang="en-US" sz="1700" dirty="0" err="1"/>
              <a:t>pueden</a:t>
            </a:r>
            <a:r>
              <a:rPr lang="en-US" sz="1700" dirty="0"/>
              <a:t> </a:t>
            </a:r>
            <a:r>
              <a:rPr lang="en-US" sz="1700" dirty="0" err="1"/>
              <a:t>contener</a:t>
            </a:r>
            <a:r>
              <a:rPr lang="en-US" sz="1700" dirty="0"/>
              <a:t> </a:t>
            </a:r>
            <a:r>
              <a:rPr lang="en-US" sz="1700" b="1" dirty="0" err="1"/>
              <a:t>información</a:t>
            </a:r>
            <a:r>
              <a:rPr lang="en-US" sz="1700" b="1" dirty="0"/>
              <a:t> </a:t>
            </a:r>
            <a:r>
              <a:rPr lang="en-US" sz="1700" b="1" dirty="0" err="1"/>
              <a:t>incorrecta</a:t>
            </a:r>
            <a:r>
              <a:rPr lang="en-US" sz="1700" b="1" dirty="0"/>
              <a:t> o </a:t>
            </a:r>
            <a:r>
              <a:rPr lang="en-US" sz="1700" b="1" dirty="0" err="1"/>
              <a:t>sesgada</a:t>
            </a:r>
            <a:r>
              <a:rPr lang="en-US" sz="1700" b="1" dirty="0"/>
              <a:t>.</a:t>
            </a:r>
          </a:p>
          <a:p>
            <a:pPr marL="285750" indent="-228600">
              <a:lnSpc>
                <a:spcPct val="90000"/>
              </a:lnSpc>
              <a:spcAft>
                <a:spcPts val="600"/>
              </a:spcAft>
              <a:buFont typeface="Arial" panose="020B0604020202020204" pitchFamily="34" charset="0"/>
              <a:buChar char="•"/>
            </a:pPr>
            <a:r>
              <a:rPr lang="en-US" sz="1700" b="1" dirty="0" err="1"/>
              <a:t>Carece</a:t>
            </a:r>
            <a:r>
              <a:rPr lang="en-US" sz="1700" b="1" dirty="0"/>
              <a:t> de </a:t>
            </a:r>
            <a:r>
              <a:rPr lang="en-US" sz="1700" b="1" dirty="0" err="1"/>
              <a:t>razonamiento</a:t>
            </a:r>
            <a:r>
              <a:rPr lang="en-US" sz="1700" b="1" dirty="0"/>
              <a:t> </a:t>
            </a:r>
            <a:r>
              <a:rPr lang="en-US" sz="1700" b="1" dirty="0" err="1"/>
              <a:t>crítico</a:t>
            </a:r>
            <a:r>
              <a:rPr lang="en-US" sz="1700" dirty="0"/>
              <a:t> y </a:t>
            </a:r>
            <a:r>
              <a:rPr lang="en-US" sz="1700" dirty="0" err="1"/>
              <a:t>sentido</a:t>
            </a:r>
            <a:r>
              <a:rPr lang="en-US" sz="1700" dirty="0"/>
              <a:t> </a:t>
            </a:r>
            <a:r>
              <a:rPr lang="en-US" sz="1700" dirty="0" err="1"/>
              <a:t>común</a:t>
            </a:r>
            <a:endParaRPr lang="en-US" sz="1700" dirty="0"/>
          </a:p>
          <a:p>
            <a:pPr marL="285750" indent="-228600">
              <a:lnSpc>
                <a:spcPct val="90000"/>
              </a:lnSpc>
              <a:spcAft>
                <a:spcPts val="600"/>
              </a:spcAft>
              <a:buFont typeface="Arial" panose="020B0604020202020204" pitchFamily="34" charset="0"/>
              <a:buChar char="•"/>
            </a:pPr>
            <a:r>
              <a:rPr lang="en-US" sz="1700" dirty="0" err="1"/>
              <a:t>Propensión</a:t>
            </a:r>
            <a:r>
              <a:rPr lang="en-US" sz="1700" dirty="0"/>
              <a:t> a </a:t>
            </a:r>
            <a:r>
              <a:rPr lang="en-US" sz="1700" dirty="0" err="1"/>
              <a:t>generar</a:t>
            </a:r>
            <a:r>
              <a:rPr lang="en-US" sz="1700" dirty="0"/>
              <a:t> </a:t>
            </a:r>
            <a:r>
              <a:rPr lang="en-US" sz="1700" dirty="0" err="1"/>
              <a:t>respuestas</a:t>
            </a:r>
            <a:r>
              <a:rPr lang="en-US" sz="1700" dirty="0"/>
              <a:t> </a:t>
            </a:r>
            <a:r>
              <a:rPr lang="en-US" sz="1700" dirty="0" err="1"/>
              <a:t>ficticias</a:t>
            </a:r>
            <a:r>
              <a:rPr lang="en-US" sz="1700" dirty="0"/>
              <a:t> “</a:t>
            </a:r>
            <a:r>
              <a:rPr lang="en-US" sz="1700" b="1" dirty="0" err="1"/>
              <a:t>Alucinaciones</a:t>
            </a:r>
            <a:r>
              <a:rPr lang="en-US" sz="1700" dirty="0"/>
              <a:t>”</a:t>
            </a:r>
          </a:p>
          <a:p>
            <a:pPr marL="285750" indent="-228600">
              <a:lnSpc>
                <a:spcPct val="90000"/>
              </a:lnSpc>
              <a:spcAft>
                <a:spcPts val="600"/>
              </a:spcAft>
              <a:buFont typeface="Arial" panose="020B0604020202020204" pitchFamily="34" charset="0"/>
              <a:buChar char="•"/>
            </a:pPr>
            <a:r>
              <a:rPr lang="en-US" sz="1700" dirty="0" err="1"/>
              <a:t>Puede</a:t>
            </a:r>
            <a:r>
              <a:rPr lang="en-US" sz="1700" dirty="0"/>
              <a:t> </a:t>
            </a:r>
            <a:r>
              <a:rPr lang="en-US" sz="1700" dirty="0" err="1"/>
              <a:t>dar</a:t>
            </a:r>
            <a:r>
              <a:rPr lang="en-US" sz="1700" dirty="0"/>
              <a:t> </a:t>
            </a:r>
            <a:r>
              <a:rPr lang="en-US" sz="1700" b="1" dirty="0" err="1"/>
              <a:t>respuestas</a:t>
            </a:r>
            <a:r>
              <a:rPr lang="en-US" sz="1700" b="1" dirty="0"/>
              <a:t> </a:t>
            </a:r>
            <a:r>
              <a:rPr lang="en-US" sz="1700" b="1" dirty="0" err="1"/>
              <a:t>sesgadas</a:t>
            </a:r>
            <a:r>
              <a:rPr lang="en-US" sz="1700" b="1" dirty="0"/>
              <a:t> </a:t>
            </a:r>
            <a:r>
              <a:rPr lang="en-US" sz="1700" dirty="0"/>
              <a:t>(</a:t>
            </a:r>
            <a:r>
              <a:rPr lang="en-US" sz="1700" dirty="0" err="1"/>
              <a:t>inherentes</a:t>
            </a:r>
            <a:r>
              <a:rPr lang="en-US" sz="1700" dirty="0"/>
              <a:t> a </a:t>
            </a:r>
            <a:r>
              <a:rPr lang="en-US" sz="1700" dirty="0" err="1"/>
              <a:t>los</a:t>
            </a:r>
            <a:r>
              <a:rPr lang="en-US" sz="1700" dirty="0"/>
              <a:t> </a:t>
            </a:r>
            <a:r>
              <a:rPr lang="en-US" sz="1700" dirty="0" err="1"/>
              <a:t>datos</a:t>
            </a:r>
            <a:r>
              <a:rPr lang="en-US" sz="1700" dirty="0"/>
              <a:t>)</a:t>
            </a:r>
          </a:p>
          <a:p>
            <a:pPr marL="285750" indent="-228600">
              <a:lnSpc>
                <a:spcPct val="90000"/>
              </a:lnSpc>
              <a:spcAft>
                <a:spcPts val="600"/>
              </a:spcAft>
              <a:buFont typeface="Arial" panose="020B0604020202020204" pitchFamily="34" charset="0"/>
              <a:buChar char="•"/>
            </a:pPr>
            <a:r>
              <a:rPr lang="en-US" sz="1700" b="1" dirty="0" err="1"/>
              <a:t>Preocupaciones</a:t>
            </a:r>
            <a:r>
              <a:rPr lang="en-US" sz="1700" b="1" dirty="0"/>
              <a:t> </a:t>
            </a:r>
            <a:r>
              <a:rPr lang="en-US" sz="1700" b="1" dirty="0" err="1"/>
              <a:t>éticas</a:t>
            </a:r>
            <a:r>
              <a:rPr lang="en-US" sz="1700" b="1" dirty="0"/>
              <a:t> </a:t>
            </a:r>
            <a:r>
              <a:rPr lang="en-US" sz="1700" dirty="0"/>
              <a:t>y de </a:t>
            </a:r>
            <a:r>
              <a:rPr lang="en-US" sz="1700" dirty="0" err="1"/>
              <a:t>privacidad</a:t>
            </a:r>
            <a:endParaRPr lang="en-US" sz="1700" dirty="0"/>
          </a:p>
        </p:txBody>
      </p:sp>
      <p:pic>
        <p:nvPicPr>
          <p:cNvPr id="6" name="Imagen 5"/>
          <p:cNvPicPr>
            <a:picLocks noChangeAspect="1"/>
          </p:cNvPicPr>
          <p:nvPr/>
        </p:nvPicPr>
        <p:blipFill rotWithShape="1">
          <a:blip r:embed="rId3"/>
          <a:srcRect l="867" r="1367" b="1"/>
          <a:stretch>
            <a:fillRect/>
          </a:stretch>
        </p:blipFill>
        <p:spPr>
          <a:xfrm>
            <a:off x="5854890" y="877414"/>
            <a:ext cx="5453545" cy="4984683"/>
          </a:xfrm>
          <a:prstGeom prst="rect">
            <a:avLst/>
          </a:prstGeom>
        </p:spPr>
      </p:pic>
      <p:grpSp>
        <p:nvGrpSpPr>
          <p:cNvPr id="11" name="Group 10">
            <a:extLst>
              <a:ext uri="{FF2B5EF4-FFF2-40B4-BE49-F238E27FC236}">
                <a16:creationId xmlns:a16="http://schemas.microsoft.com/office/drawing/2014/main" id="{434FA563-76F6-CDCF-AEA0-A7B78E44647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025" y="6737718"/>
            <a:ext cx="12207200" cy="123363"/>
            <a:chOff x="-5025" y="6737718"/>
            <a:chExt cx="12207200" cy="123363"/>
          </a:xfrm>
        </p:grpSpPr>
        <p:sp>
          <p:nvSpPr>
            <p:cNvPr id="12" name="Rectangle 11">
              <a:extLst>
                <a:ext uri="{FF2B5EF4-FFF2-40B4-BE49-F238E27FC236}">
                  <a16:creationId xmlns:a16="http://schemas.microsoft.com/office/drawing/2014/main" id="{1D2E3CAA-F1BA-6695-301D-22564C3828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F3F0F2C-04A5-144D-BDCF-C387072897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1184706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How Artificial Intelligence Can Personalize Education - IEEE Spectrum">
            <a:extLst>
              <a:ext uri="{FF2B5EF4-FFF2-40B4-BE49-F238E27FC236}">
                <a16:creationId xmlns:a16="http://schemas.microsoft.com/office/drawing/2014/main" id="{028C959F-EDF2-663A-501B-F1ED8EC75A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3250" r="16959" b="2"/>
          <a:stretch>
            <a:fillRect/>
          </a:stretch>
        </p:blipFill>
        <p:spPr bwMode="auto">
          <a:xfrm>
            <a:off x="2" y="1587"/>
            <a:ext cx="6095999" cy="6856413"/>
          </a:xfrm>
          <a:custGeom>
            <a:avLst/>
            <a:gdLst/>
            <a:ahLst/>
            <a:cxnLst/>
            <a:rect l="l" t="t" r="r" b="b"/>
            <a:pathLst>
              <a:path w="6649908" h="6856413">
                <a:moveTo>
                  <a:pt x="0" y="0"/>
                </a:moveTo>
                <a:lnTo>
                  <a:pt x="6559859" y="0"/>
                </a:lnTo>
                <a:lnTo>
                  <a:pt x="6572145" y="79394"/>
                </a:lnTo>
                <a:cubicBezTo>
                  <a:pt x="6857782" y="2230562"/>
                  <a:pt x="6243159" y="4473353"/>
                  <a:pt x="6528796" y="6624522"/>
                </a:cubicBezTo>
                <a:lnTo>
                  <a:pt x="6564680" y="6856413"/>
                </a:lnTo>
                <a:lnTo>
                  <a:pt x="0" y="6856413"/>
                </a:lnTo>
                <a:close/>
              </a:path>
            </a:pathLst>
          </a:custGeom>
          <a:noFill/>
          <a:extLst>
            <a:ext uri="{909E8E84-426E-40DD-AFC4-6F175D3DCCD1}">
              <a14:hiddenFill xmlns:a14="http://schemas.microsoft.com/office/drawing/2010/main">
                <a:solidFill>
                  <a:srgbClr val="FFFFFF"/>
                </a:solidFill>
              </a14:hiddenFill>
            </a:ext>
          </a:extLst>
        </p:spPr>
      </p:pic>
      <p:sp>
        <p:nvSpPr>
          <p:cNvPr id="3" name="Marcador de contenido 2">
            <a:extLst>
              <a:ext uri="{FF2B5EF4-FFF2-40B4-BE49-F238E27FC236}">
                <a16:creationId xmlns:a16="http://schemas.microsoft.com/office/drawing/2014/main" id="{6D18582A-7C20-583B-0F69-D7E6548AC2D2}"/>
              </a:ext>
            </a:extLst>
          </p:cNvPr>
          <p:cNvSpPr>
            <a:spLocks noGrp="1"/>
          </p:cNvSpPr>
          <p:nvPr>
            <p:ph idx="1"/>
          </p:nvPr>
        </p:nvSpPr>
        <p:spPr>
          <a:xfrm>
            <a:off x="6428620" y="1340983"/>
            <a:ext cx="5291663" cy="3752849"/>
          </a:xfrm>
        </p:spPr>
        <p:txBody>
          <a:bodyPr>
            <a:normAutofit/>
          </a:bodyPr>
          <a:lstStyle/>
          <a:p>
            <a:pPr marL="0" indent="0">
              <a:buNone/>
            </a:pPr>
            <a:endParaRPr lang="es-ES" sz="1800" dirty="0"/>
          </a:p>
          <a:p>
            <a:pPr marL="0" indent="0" algn="ctr">
              <a:buNone/>
            </a:pPr>
            <a:r>
              <a:rPr lang="es-ES" sz="1800" dirty="0"/>
              <a:t>La integración de la inteligencia artificial (IA) en el ámbito educativo representa </a:t>
            </a:r>
            <a:r>
              <a:rPr lang="es-ES" sz="1800" b="1" dirty="0"/>
              <a:t>uno de los cambios más significativos que está experimentando la enseñanza en el siglo XXI.</a:t>
            </a:r>
          </a:p>
          <a:p>
            <a:pPr marL="0" indent="0">
              <a:buNone/>
            </a:pPr>
            <a:endParaRPr lang="es-ES" sz="1800" dirty="0"/>
          </a:p>
          <a:p>
            <a:pPr marL="0" indent="0" algn="ctr">
              <a:buNone/>
            </a:pPr>
            <a:r>
              <a:rPr lang="es-ES" sz="1800" dirty="0"/>
              <a:t>Desde la irrupción de herramientas como </a:t>
            </a:r>
            <a:r>
              <a:rPr lang="es-ES" sz="1800" dirty="0" err="1"/>
              <a:t>ChatGPT</a:t>
            </a:r>
            <a:r>
              <a:rPr lang="es-ES" sz="1800" dirty="0"/>
              <a:t>, Claude o </a:t>
            </a:r>
            <a:r>
              <a:rPr lang="es-ES" sz="1800" dirty="0" err="1"/>
              <a:t>Copilot</a:t>
            </a:r>
            <a:r>
              <a:rPr lang="es-ES" sz="1800" dirty="0"/>
              <a:t>, tanto estudiantes como docentes se enfrentan a un nuevo paradigma que ofrece </a:t>
            </a:r>
            <a:r>
              <a:rPr lang="es-ES" sz="1800" b="1" dirty="0"/>
              <a:t>oportunidades extraordinarias, pero también plantea desafíos</a:t>
            </a:r>
            <a:r>
              <a:rPr lang="es-ES" sz="1800" dirty="0"/>
              <a:t> importantes para la integridad académica y el desarrollo del pensamiento crítico.</a:t>
            </a:r>
          </a:p>
          <a:p>
            <a:pPr marL="0" indent="0">
              <a:buNone/>
            </a:pPr>
            <a:endParaRPr lang="es-ES" sz="1800" dirty="0"/>
          </a:p>
        </p:txBody>
      </p:sp>
    </p:spTree>
    <p:extLst>
      <p:ext uri="{BB962C8B-B14F-4D97-AF65-F5344CB8AC3E}">
        <p14:creationId xmlns:p14="http://schemas.microsoft.com/office/powerpoint/2010/main" val="32832688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876694" y="741391"/>
            <a:ext cx="4234393" cy="1616203"/>
          </a:xfrm>
        </p:spPr>
        <p:txBody>
          <a:bodyPr anchor="b">
            <a:normAutofit/>
          </a:bodyPr>
          <a:lstStyle/>
          <a:p>
            <a:pPr algn="ctr"/>
            <a:r>
              <a:rPr lang="es-ES" sz="3200" dirty="0" err="1"/>
              <a:t>ChatGPT</a:t>
            </a:r>
            <a:r>
              <a:rPr lang="es-ES" sz="3200" dirty="0"/>
              <a:t> de </a:t>
            </a:r>
            <a:r>
              <a:rPr lang="es-ES" sz="3200" dirty="0" err="1"/>
              <a:t>OpenAI</a:t>
            </a:r>
            <a:r>
              <a:rPr lang="es-ES" sz="3200" dirty="0"/>
              <a:t> cambia las reglas del juego</a:t>
            </a:r>
          </a:p>
        </p:txBody>
      </p:sp>
      <p:sp>
        <p:nvSpPr>
          <p:cNvPr id="3" name="Marcador de contenido 2"/>
          <p:cNvSpPr>
            <a:spLocks noGrp="1"/>
          </p:cNvSpPr>
          <p:nvPr>
            <p:ph idx="1"/>
          </p:nvPr>
        </p:nvSpPr>
        <p:spPr>
          <a:xfrm>
            <a:off x="876693" y="2533476"/>
            <a:ext cx="4234394" cy="3447832"/>
          </a:xfrm>
        </p:spPr>
        <p:txBody>
          <a:bodyPr anchor="t">
            <a:normAutofit/>
          </a:bodyPr>
          <a:lstStyle/>
          <a:p>
            <a:pPr marL="0" indent="0" algn="ctr">
              <a:buNone/>
            </a:pPr>
            <a:r>
              <a:rPr lang="es-ES" sz="1700" dirty="0"/>
              <a:t>«</a:t>
            </a:r>
            <a:r>
              <a:rPr lang="es-ES" sz="1700" b="1" dirty="0"/>
              <a:t>A primera vista, </a:t>
            </a:r>
            <a:r>
              <a:rPr lang="es-ES" sz="1700" b="1" dirty="0" err="1"/>
              <a:t>ChatGPT</a:t>
            </a:r>
            <a:r>
              <a:rPr lang="es-ES" sz="1700" b="1" dirty="0"/>
              <a:t> de </a:t>
            </a:r>
            <a:r>
              <a:rPr lang="es-ES" sz="1700" b="1" dirty="0" err="1"/>
              <a:t>OpenAI</a:t>
            </a:r>
            <a:r>
              <a:rPr lang="es-ES" sz="1700" b="1" dirty="0"/>
              <a:t> cambia las reglas del juego de la educación</a:t>
            </a:r>
            <a:r>
              <a:rPr lang="es-ES" sz="1700" dirty="0"/>
              <a:t>. Los vaticinadores vociferan que representa el fin de la redacción y las evaluaciones, y que la escritura asistida por IA marcará el comienzo de una nueva era de trampas y plagios que no podrán ser detectados. </a:t>
            </a:r>
            <a:r>
              <a:rPr lang="es-ES" sz="1700" b="1" dirty="0"/>
              <a:t>La tentación es prohibir el acceso a </a:t>
            </a:r>
            <a:r>
              <a:rPr lang="es-ES" sz="1700" b="1" dirty="0" err="1"/>
              <a:t>ChatGPT</a:t>
            </a:r>
            <a:r>
              <a:rPr lang="es-ES" sz="1700" b="1" dirty="0"/>
              <a:t> a través de redes escolares propias o incluso volver a los exámenes de lápiz y papel».</a:t>
            </a:r>
          </a:p>
          <a:p>
            <a:pPr marL="0" indent="0">
              <a:buNone/>
            </a:pPr>
            <a:endParaRPr lang="es-ES" sz="1700" dirty="0"/>
          </a:p>
          <a:p>
            <a:pPr marL="0" indent="0">
              <a:buNone/>
            </a:pPr>
            <a:r>
              <a:rPr lang="es-ES" sz="1700" dirty="0"/>
              <a:t>Según Alex </a:t>
            </a:r>
            <a:r>
              <a:rPr lang="es-ES" sz="1700" dirty="0" err="1"/>
              <a:t>Grech</a:t>
            </a:r>
            <a:r>
              <a:rPr lang="es-ES" sz="1700" dirty="0"/>
              <a:t>, consultor y académico</a:t>
            </a:r>
          </a:p>
          <a:p>
            <a:pPr marL="0" indent="0">
              <a:buNone/>
            </a:pPr>
            <a:endParaRPr lang="es-ES" sz="1700" dirty="0"/>
          </a:p>
        </p:txBody>
      </p:sp>
      <p:pic>
        <p:nvPicPr>
          <p:cNvPr id="3074" name="Picture 2" descr="Alex Grech – Strategist, Academic, EdTech"/>
          <p:cNvPicPr>
            <a:picLocks noChangeAspect="1" noChangeArrowheads="1"/>
          </p:cNvPicPr>
          <p:nvPr/>
        </p:nvPicPr>
        <p:blipFill>
          <a:blip r:embed="rId3" cstate="print">
            <a:extLst>
              <a:ext uri="{28A0092B-C50C-407E-A947-70E740481C1C}">
                <a14:useLocalDpi xmlns:a14="http://schemas.microsoft.com/office/drawing/2010/main" val="0"/>
              </a:ext>
            </a:extLst>
          </a:blip>
          <a:srcRect l="29981" r="-2" b="-2"/>
          <a:stretch>
            <a:fillRect/>
          </a:stretch>
        </p:blipFill>
        <p:spPr bwMode="auto">
          <a:xfrm>
            <a:off x="5854890" y="877414"/>
            <a:ext cx="5453545" cy="4984683"/>
          </a:xfrm>
          <a:prstGeom prst="rect">
            <a:avLst/>
          </a:prstGeom>
          <a:noFill/>
          <a:extLst>
            <a:ext uri="{909E8E84-426E-40DD-AFC4-6F175D3DCCD1}">
              <a14:hiddenFill xmlns:a14="http://schemas.microsoft.com/office/drawing/2010/main">
                <a:solidFill>
                  <a:srgbClr val="FFFFFF"/>
                </a:solidFill>
              </a14:hiddenFill>
            </a:ext>
          </a:extLst>
        </p:spPr>
      </p:pic>
      <p:grpSp>
        <p:nvGrpSpPr>
          <p:cNvPr id="3079" name="Group 3078">
            <a:extLst>
              <a:ext uri="{FF2B5EF4-FFF2-40B4-BE49-F238E27FC236}">
                <a16:creationId xmlns:a16="http://schemas.microsoft.com/office/drawing/2014/main" id="{434FA563-76F6-CDCF-AEA0-A7B78E44647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025" y="6737718"/>
            <a:ext cx="12207200" cy="123363"/>
            <a:chOff x="-5025" y="6737718"/>
            <a:chExt cx="12207200" cy="123363"/>
          </a:xfrm>
        </p:grpSpPr>
        <p:sp>
          <p:nvSpPr>
            <p:cNvPr id="3080" name="Rectangle 3079">
              <a:extLst>
                <a:ext uri="{FF2B5EF4-FFF2-40B4-BE49-F238E27FC236}">
                  <a16:creationId xmlns:a16="http://schemas.microsoft.com/office/drawing/2014/main" id="{1D2E3CAA-F1BA-6695-301D-22564C3828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1" name="Rectangle 3080">
              <a:extLst>
                <a:ext uri="{FF2B5EF4-FFF2-40B4-BE49-F238E27FC236}">
                  <a16:creationId xmlns:a16="http://schemas.microsoft.com/office/drawing/2014/main" id="{2F3F0F2C-04A5-144D-BDCF-C387072897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5005933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52CA916-3C8A-61A4-9914-89A50FCBFE11}"/>
              </a:ext>
            </a:extLst>
          </p:cNvPr>
          <p:cNvSpPr>
            <a:spLocks noGrp="1"/>
          </p:cNvSpPr>
          <p:nvPr>
            <p:ph type="title"/>
          </p:nvPr>
        </p:nvSpPr>
        <p:spPr/>
        <p:txBody>
          <a:bodyPr/>
          <a:lstStyle/>
          <a:p>
            <a:r>
              <a:rPr lang="es-ES" dirty="0"/>
              <a:t>Prospectiva</a:t>
            </a:r>
          </a:p>
        </p:txBody>
      </p:sp>
      <p:sp>
        <p:nvSpPr>
          <p:cNvPr id="3" name="Marcador de contenido 2">
            <a:extLst>
              <a:ext uri="{FF2B5EF4-FFF2-40B4-BE49-F238E27FC236}">
                <a16:creationId xmlns:a16="http://schemas.microsoft.com/office/drawing/2014/main" id="{C83514A4-D651-F1A4-A566-3CD76F53BA48}"/>
              </a:ext>
            </a:extLst>
          </p:cNvPr>
          <p:cNvSpPr>
            <a:spLocks noGrp="1"/>
          </p:cNvSpPr>
          <p:nvPr>
            <p:ph idx="1"/>
          </p:nvPr>
        </p:nvSpPr>
        <p:spPr>
          <a:xfrm>
            <a:off x="838200" y="1825625"/>
            <a:ext cx="5339576" cy="4441360"/>
          </a:xfrm>
        </p:spPr>
        <p:txBody>
          <a:bodyPr>
            <a:normAutofit fontScale="62500" lnSpcReduction="20000"/>
          </a:bodyPr>
          <a:lstStyle/>
          <a:p>
            <a:endParaRPr lang="es-ES" dirty="0"/>
          </a:p>
          <a:p>
            <a:endParaRPr lang="es-ES" dirty="0"/>
          </a:p>
          <a:p>
            <a:r>
              <a:rPr lang="es-ES" b="1" i="0" dirty="0">
                <a:effectLst/>
              </a:rPr>
              <a:t>El 62% de los profesores estuvo de acuerdo con la afirmación de que «La IA Generativa me ha hecho más desconfiado </a:t>
            </a:r>
            <a:r>
              <a:rPr lang="es-ES" b="0" i="0" dirty="0">
                <a:effectLst/>
              </a:rPr>
              <a:t>sobre si el trabajo de mis estudiantes es realmente de ellos».</a:t>
            </a:r>
          </a:p>
          <a:p>
            <a:endParaRPr lang="es-ES" dirty="0"/>
          </a:p>
          <a:p>
            <a:r>
              <a:rPr lang="es-ES" b="0" i="0" dirty="0">
                <a:effectLst/>
              </a:rPr>
              <a:t> </a:t>
            </a:r>
            <a:r>
              <a:rPr lang="es-ES" b="1" i="0" dirty="0">
                <a:effectLst/>
              </a:rPr>
              <a:t>El 40% de los profesores que dicen que sus estudiantes han usado AI </a:t>
            </a:r>
            <a:r>
              <a:rPr lang="es-ES" b="0" i="0" dirty="0">
                <a:effectLst/>
              </a:rPr>
              <a:t>para escribir y enviar un ensayo. </a:t>
            </a:r>
          </a:p>
          <a:p>
            <a:endParaRPr lang="es-ES" b="0" i="0" dirty="0">
              <a:effectLst/>
            </a:endParaRPr>
          </a:p>
          <a:p>
            <a:r>
              <a:rPr lang="es-ES" b="1" i="0" dirty="0">
                <a:effectLst/>
              </a:rPr>
              <a:t>Pero solo el 19% de los estudiantes que informan haber usado </a:t>
            </a:r>
            <a:r>
              <a:rPr lang="es-ES" b="0" i="0" dirty="0">
                <a:effectLst/>
              </a:rPr>
              <a:t>AI dicen que lo han utilizado para escribir y enviar un ensayo, un hallazgo respaldado por otras investigaciones de encuestas.</a:t>
            </a:r>
          </a:p>
          <a:p>
            <a:endParaRPr lang="es-ES" dirty="0">
              <a:solidFill>
                <a:srgbClr val="444444"/>
              </a:solidFill>
              <a:latin typeface="Open Sans" panose="020B0606030504020204" pitchFamily="34" charset="0"/>
            </a:endParaRPr>
          </a:p>
          <a:p>
            <a:endParaRPr lang="es-ES" dirty="0"/>
          </a:p>
        </p:txBody>
      </p:sp>
      <p:sp>
        <p:nvSpPr>
          <p:cNvPr id="5" name="CuadroTexto 4">
            <a:extLst>
              <a:ext uri="{FF2B5EF4-FFF2-40B4-BE49-F238E27FC236}">
                <a16:creationId xmlns:a16="http://schemas.microsoft.com/office/drawing/2014/main" id="{46FBC0F8-A109-C74A-77C9-F6A8C78C577F}"/>
              </a:ext>
            </a:extLst>
          </p:cNvPr>
          <p:cNvSpPr txBox="1"/>
          <p:nvPr/>
        </p:nvSpPr>
        <p:spPr>
          <a:xfrm>
            <a:off x="7103327" y="5268050"/>
            <a:ext cx="4491152" cy="900246"/>
          </a:xfrm>
          <a:prstGeom prst="rect">
            <a:avLst/>
          </a:prstGeom>
          <a:noFill/>
        </p:spPr>
        <p:txBody>
          <a:bodyPr wrap="square">
            <a:spAutoFit/>
          </a:bodyPr>
          <a:lstStyle/>
          <a:p>
            <a:pPr algn="ctr"/>
            <a:r>
              <a:rPr lang="en-US" sz="1050" b="0" i="0" dirty="0">
                <a:solidFill>
                  <a:srgbClr val="444444"/>
                </a:solidFill>
                <a:effectLst/>
              </a:rPr>
              <a:t>«</a:t>
            </a:r>
            <a:r>
              <a:rPr lang="en-US" sz="1050" b="1" i="0" dirty="0">
                <a:solidFill>
                  <a:srgbClr val="444444"/>
                </a:solidFill>
                <a:effectLst/>
              </a:rPr>
              <a:t>The Shortcomings of Generative AI Detection: How Schools Should Approach Declining Teacher Trust In Students</a:t>
            </a:r>
            <a:r>
              <a:rPr lang="en-US" sz="1050" b="0" i="0" dirty="0">
                <a:solidFill>
                  <a:srgbClr val="444444"/>
                </a:solidFill>
                <a:effectLst/>
              </a:rPr>
              <a:t>». 2023. </a:t>
            </a:r>
            <a:r>
              <a:rPr lang="en-US" sz="1050" b="0" i="1" dirty="0">
                <a:solidFill>
                  <a:srgbClr val="444444"/>
                </a:solidFill>
                <a:effectLst/>
              </a:rPr>
              <a:t>Center for Democracy and Technology</a:t>
            </a:r>
            <a:r>
              <a:rPr lang="en-US" sz="1050" b="0" i="0" dirty="0">
                <a:solidFill>
                  <a:srgbClr val="444444"/>
                </a:solidFill>
                <a:effectLst/>
              </a:rPr>
              <a:t> (blog). 18 de </a:t>
            </a:r>
            <a:r>
              <a:rPr lang="en-US" sz="1050" b="0" i="0" dirty="0" err="1">
                <a:solidFill>
                  <a:srgbClr val="444444"/>
                </a:solidFill>
                <a:effectLst/>
              </a:rPr>
              <a:t>diciembre</a:t>
            </a:r>
            <a:r>
              <a:rPr lang="en-US" sz="1050" b="0" i="0" dirty="0">
                <a:solidFill>
                  <a:srgbClr val="444444"/>
                </a:solidFill>
                <a:effectLst/>
              </a:rPr>
              <a:t> de 2023. </a:t>
            </a:r>
            <a:r>
              <a:rPr lang="en-US" sz="1050" b="0" i="0" dirty="0">
                <a:solidFill>
                  <a:srgbClr val="21759B"/>
                </a:solidFill>
                <a:effectLst/>
                <a:hlinkClick r:id="rId3"/>
              </a:rPr>
              <a:t>https://cdt.org/insights/the-shortcomings-of-generative-ai-detection-how-schools-should-approach-declining-teacher-trust-in-students/</a:t>
            </a:r>
            <a:r>
              <a:rPr lang="en-US" sz="1050" b="0" i="0" dirty="0">
                <a:solidFill>
                  <a:srgbClr val="444444"/>
                </a:solidFill>
                <a:effectLst/>
              </a:rPr>
              <a:t>.</a:t>
            </a:r>
            <a:endParaRPr lang="es-ES" sz="1050" dirty="0"/>
          </a:p>
        </p:txBody>
      </p:sp>
      <p:pic>
        <p:nvPicPr>
          <p:cNvPr id="14338" name="Picture 2">
            <a:extLst>
              <a:ext uri="{FF2B5EF4-FFF2-40B4-BE49-F238E27FC236}">
                <a16:creationId xmlns:a16="http://schemas.microsoft.com/office/drawing/2014/main" id="{3C3EED10-A3D5-19D0-E92D-2348E24816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0991" y="1923584"/>
            <a:ext cx="5043488" cy="2809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02680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297762-7514-9B24-E8A4-CBA89D29F8C7}"/>
              </a:ext>
            </a:extLst>
          </p:cNvPr>
          <p:cNvSpPr>
            <a:spLocks noGrp="1"/>
          </p:cNvSpPr>
          <p:nvPr>
            <p:ph type="title"/>
          </p:nvPr>
        </p:nvSpPr>
        <p:spPr/>
        <p:txBody>
          <a:bodyPr>
            <a:normAutofit/>
          </a:bodyPr>
          <a:lstStyle/>
          <a:p>
            <a:pPr algn="ctr"/>
            <a:r>
              <a:rPr lang="es-ES" sz="3200" dirty="0"/>
              <a:t>Un estudio asocia </a:t>
            </a:r>
            <a:r>
              <a:rPr lang="es-ES" sz="3200" dirty="0" err="1"/>
              <a:t>ChatGPT</a:t>
            </a:r>
            <a:r>
              <a:rPr lang="es-ES" sz="3200" dirty="0"/>
              <a:t> con procrastinación, disminución del rendimiento académico y pérdida de memoria</a:t>
            </a:r>
          </a:p>
        </p:txBody>
      </p:sp>
      <p:sp>
        <p:nvSpPr>
          <p:cNvPr id="3" name="Marcador de contenido 2">
            <a:extLst>
              <a:ext uri="{FF2B5EF4-FFF2-40B4-BE49-F238E27FC236}">
                <a16:creationId xmlns:a16="http://schemas.microsoft.com/office/drawing/2014/main" id="{1D555A89-9EF5-5F64-0DA2-A91CFA33BB92}"/>
              </a:ext>
            </a:extLst>
          </p:cNvPr>
          <p:cNvSpPr>
            <a:spLocks noGrp="1"/>
          </p:cNvSpPr>
          <p:nvPr>
            <p:ph idx="1"/>
          </p:nvPr>
        </p:nvSpPr>
        <p:spPr>
          <a:xfrm>
            <a:off x="7469436" y="1825625"/>
            <a:ext cx="3884364" cy="4351338"/>
          </a:xfrm>
        </p:spPr>
        <p:txBody>
          <a:bodyPr>
            <a:normAutofit/>
          </a:bodyPr>
          <a:lstStyle/>
          <a:p>
            <a:pPr marL="0" indent="0" algn="ctr">
              <a:buNone/>
            </a:pPr>
            <a:endParaRPr lang="es-ES" sz="2400" dirty="0"/>
          </a:p>
          <a:p>
            <a:pPr marL="0" indent="0" algn="ctr">
              <a:buNone/>
            </a:pPr>
            <a:r>
              <a:rPr lang="es-ES" sz="2400" dirty="0"/>
              <a:t>Aunque puede ser útil bajo ciertas circunstancias, </a:t>
            </a:r>
            <a:r>
              <a:rPr lang="es-ES" sz="2400" b="1" dirty="0"/>
              <a:t>su uso excesivo puede tener efectos negativos en el aprendizaje</a:t>
            </a:r>
            <a:r>
              <a:rPr lang="es-ES" sz="2400" dirty="0"/>
              <a:t>. Los hallazgos destacan la importancia de comprender los impactos de la IA generativa en la educación.</a:t>
            </a:r>
          </a:p>
        </p:txBody>
      </p:sp>
      <p:sp>
        <p:nvSpPr>
          <p:cNvPr id="5" name="CuadroTexto 4">
            <a:extLst>
              <a:ext uri="{FF2B5EF4-FFF2-40B4-BE49-F238E27FC236}">
                <a16:creationId xmlns:a16="http://schemas.microsoft.com/office/drawing/2014/main" id="{6E3CB8AA-4B71-C912-8F40-6A2726AC95F9}"/>
              </a:ext>
            </a:extLst>
          </p:cNvPr>
          <p:cNvSpPr txBox="1"/>
          <p:nvPr/>
        </p:nvSpPr>
        <p:spPr>
          <a:xfrm>
            <a:off x="838200" y="5161300"/>
            <a:ext cx="6097836" cy="830997"/>
          </a:xfrm>
          <a:prstGeom prst="rect">
            <a:avLst/>
          </a:prstGeom>
          <a:noFill/>
        </p:spPr>
        <p:txBody>
          <a:bodyPr wrap="square">
            <a:spAutoFit/>
          </a:bodyPr>
          <a:lstStyle/>
          <a:p>
            <a:pPr algn="ctr"/>
            <a:r>
              <a:rPr lang="es-ES" sz="1200" b="0" i="0" dirty="0">
                <a:solidFill>
                  <a:srgbClr val="444444"/>
                </a:solidFill>
                <a:effectLst/>
              </a:rPr>
              <a:t>Abbas, Muhammad, </a:t>
            </a:r>
            <a:r>
              <a:rPr lang="es-ES" sz="1200" b="0" i="0" dirty="0" err="1">
                <a:solidFill>
                  <a:srgbClr val="444444"/>
                </a:solidFill>
                <a:effectLst/>
              </a:rPr>
              <a:t>Farooq</a:t>
            </a:r>
            <a:r>
              <a:rPr lang="es-ES" sz="1200" b="0" i="0" dirty="0">
                <a:solidFill>
                  <a:srgbClr val="444444"/>
                </a:solidFill>
                <a:effectLst/>
              </a:rPr>
              <a:t> Ahmed </a:t>
            </a:r>
            <a:r>
              <a:rPr lang="es-ES" sz="1200" b="0" i="0" dirty="0" err="1">
                <a:solidFill>
                  <a:srgbClr val="444444"/>
                </a:solidFill>
                <a:effectLst/>
              </a:rPr>
              <a:t>Jam</a:t>
            </a:r>
            <a:r>
              <a:rPr lang="es-ES" sz="1200" b="0" i="0" dirty="0">
                <a:solidFill>
                  <a:srgbClr val="444444"/>
                </a:solidFill>
                <a:effectLst/>
              </a:rPr>
              <a:t>, y Tariq </a:t>
            </a:r>
            <a:r>
              <a:rPr lang="es-ES" sz="1200" b="0" i="0" dirty="0" err="1">
                <a:solidFill>
                  <a:srgbClr val="444444"/>
                </a:solidFill>
                <a:effectLst/>
              </a:rPr>
              <a:t>Iqbal</a:t>
            </a:r>
            <a:r>
              <a:rPr lang="es-ES" sz="1200" b="0" i="0" dirty="0">
                <a:solidFill>
                  <a:srgbClr val="444444"/>
                </a:solidFill>
                <a:effectLst/>
              </a:rPr>
              <a:t> Khan. «</a:t>
            </a:r>
            <a:r>
              <a:rPr lang="es-ES" sz="1200" b="1" i="0" dirty="0" err="1">
                <a:solidFill>
                  <a:srgbClr val="444444"/>
                </a:solidFill>
                <a:effectLst/>
              </a:rPr>
              <a:t>Is</a:t>
            </a:r>
            <a:r>
              <a:rPr lang="es-ES" sz="1200" b="1" i="0" dirty="0">
                <a:solidFill>
                  <a:srgbClr val="444444"/>
                </a:solidFill>
                <a:effectLst/>
              </a:rPr>
              <a:t> </a:t>
            </a:r>
            <a:r>
              <a:rPr lang="es-ES" sz="1200" b="1" i="0" dirty="0" err="1">
                <a:solidFill>
                  <a:srgbClr val="444444"/>
                </a:solidFill>
                <a:effectLst/>
              </a:rPr>
              <a:t>it</a:t>
            </a:r>
            <a:r>
              <a:rPr lang="es-ES" sz="1200" b="1" i="0" dirty="0">
                <a:solidFill>
                  <a:srgbClr val="444444"/>
                </a:solidFill>
                <a:effectLst/>
              </a:rPr>
              <a:t> </a:t>
            </a:r>
            <a:r>
              <a:rPr lang="es-ES" sz="1200" b="1" i="0" dirty="0" err="1">
                <a:solidFill>
                  <a:srgbClr val="444444"/>
                </a:solidFill>
                <a:effectLst/>
              </a:rPr>
              <a:t>harmful</a:t>
            </a:r>
            <a:r>
              <a:rPr lang="es-ES" sz="1200" b="1" i="0" dirty="0">
                <a:solidFill>
                  <a:srgbClr val="444444"/>
                </a:solidFill>
                <a:effectLst/>
              </a:rPr>
              <a:t> </a:t>
            </a:r>
            <a:r>
              <a:rPr lang="es-ES" sz="1200" b="1" i="0" dirty="0" err="1">
                <a:solidFill>
                  <a:srgbClr val="444444"/>
                </a:solidFill>
                <a:effectLst/>
              </a:rPr>
              <a:t>or</a:t>
            </a:r>
            <a:r>
              <a:rPr lang="es-ES" sz="1200" b="1" i="0" dirty="0">
                <a:solidFill>
                  <a:srgbClr val="444444"/>
                </a:solidFill>
                <a:effectLst/>
              </a:rPr>
              <a:t> </a:t>
            </a:r>
            <a:r>
              <a:rPr lang="es-ES" sz="1200" b="1" i="0" dirty="0" err="1">
                <a:solidFill>
                  <a:srgbClr val="444444"/>
                </a:solidFill>
                <a:effectLst/>
              </a:rPr>
              <a:t>helpful</a:t>
            </a:r>
            <a:r>
              <a:rPr lang="es-ES" sz="1200" b="1" i="0" dirty="0">
                <a:solidFill>
                  <a:srgbClr val="444444"/>
                </a:solidFill>
                <a:effectLst/>
              </a:rPr>
              <a:t>? </a:t>
            </a:r>
            <a:r>
              <a:rPr lang="es-ES" sz="1200" b="1" i="0" dirty="0" err="1">
                <a:solidFill>
                  <a:srgbClr val="444444"/>
                </a:solidFill>
                <a:effectLst/>
              </a:rPr>
              <a:t>Examining</a:t>
            </a:r>
            <a:r>
              <a:rPr lang="es-ES" sz="1200" b="1" i="0" dirty="0">
                <a:solidFill>
                  <a:srgbClr val="444444"/>
                </a:solidFill>
                <a:effectLst/>
              </a:rPr>
              <a:t> the causes and </a:t>
            </a:r>
            <a:r>
              <a:rPr lang="es-ES" sz="1200" b="1" i="0" dirty="0" err="1">
                <a:solidFill>
                  <a:srgbClr val="444444"/>
                </a:solidFill>
                <a:effectLst/>
              </a:rPr>
              <a:t>consequences</a:t>
            </a:r>
            <a:r>
              <a:rPr lang="es-ES" sz="1200" b="1" i="0" dirty="0">
                <a:solidFill>
                  <a:srgbClr val="444444"/>
                </a:solidFill>
                <a:effectLst/>
              </a:rPr>
              <a:t> </a:t>
            </a:r>
            <a:r>
              <a:rPr lang="es-ES" sz="1200" b="1" i="0" dirty="0" err="1">
                <a:solidFill>
                  <a:srgbClr val="444444"/>
                </a:solidFill>
                <a:effectLst/>
              </a:rPr>
              <a:t>of</a:t>
            </a:r>
            <a:r>
              <a:rPr lang="es-ES" sz="1200" b="1" i="0" dirty="0">
                <a:solidFill>
                  <a:srgbClr val="444444"/>
                </a:solidFill>
                <a:effectLst/>
              </a:rPr>
              <a:t> generative AI </a:t>
            </a:r>
            <a:r>
              <a:rPr lang="es-ES" sz="1200" b="1" i="0" dirty="0" err="1">
                <a:solidFill>
                  <a:srgbClr val="444444"/>
                </a:solidFill>
                <a:effectLst/>
              </a:rPr>
              <a:t>usage</a:t>
            </a:r>
            <a:r>
              <a:rPr lang="es-ES" sz="1200" b="1" i="0" dirty="0">
                <a:solidFill>
                  <a:srgbClr val="444444"/>
                </a:solidFill>
                <a:effectLst/>
              </a:rPr>
              <a:t> </a:t>
            </a:r>
            <a:r>
              <a:rPr lang="es-ES" sz="1200" b="1" i="0" dirty="0" err="1">
                <a:solidFill>
                  <a:srgbClr val="444444"/>
                </a:solidFill>
                <a:effectLst/>
              </a:rPr>
              <a:t>among</a:t>
            </a:r>
            <a:r>
              <a:rPr lang="es-ES" sz="1200" b="1" i="0" dirty="0">
                <a:solidFill>
                  <a:srgbClr val="444444"/>
                </a:solidFill>
                <a:effectLst/>
              </a:rPr>
              <a:t> </a:t>
            </a:r>
            <a:r>
              <a:rPr lang="es-ES" sz="1200" b="1" i="0" dirty="0" err="1">
                <a:solidFill>
                  <a:srgbClr val="444444"/>
                </a:solidFill>
                <a:effectLst/>
              </a:rPr>
              <a:t>university</a:t>
            </a:r>
            <a:r>
              <a:rPr lang="es-ES" sz="1200" b="1" i="0" dirty="0">
                <a:solidFill>
                  <a:srgbClr val="444444"/>
                </a:solidFill>
                <a:effectLst/>
              </a:rPr>
              <a:t> </a:t>
            </a:r>
            <a:r>
              <a:rPr lang="es-ES" sz="1200" b="1" i="0" dirty="0" err="1">
                <a:solidFill>
                  <a:srgbClr val="444444"/>
                </a:solidFill>
                <a:effectLst/>
              </a:rPr>
              <a:t>students</a:t>
            </a:r>
            <a:r>
              <a:rPr lang="es-ES" sz="1200" b="0" i="0" dirty="0">
                <a:solidFill>
                  <a:srgbClr val="444444"/>
                </a:solidFill>
                <a:effectLst/>
              </a:rPr>
              <a:t>». </a:t>
            </a:r>
            <a:r>
              <a:rPr lang="es-ES" sz="1200" b="0" i="1" dirty="0">
                <a:solidFill>
                  <a:srgbClr val="444444"/>
                </a:solidFill>
                <a:effectLst/>
              </a:rPr>
              <a:t>International </a:t>
            </a:r>
            <a:r>
              <a:rPr lang="es-ES" sz="1200" b="0" i="1" dirty="0" err="1">
                <a:solidFill>
                  <a:srgbClr val="444444"/>
                </a:solidFill>
                <a:effectLst/>
              </a:rPr>
              <a:t>Journal</a:t>
            </a:r>
            <a:r>
              <a:rPr lang="es-ES" sz="1200" b="0" i="1" dirty="0">
                <a:solidFill>
                  <a:srgbClr val="444444"/>
                </a:solidFill>
                <a:effectLst/>
              </a:rPr>
              <a:t> </a:t>
            </a:r>
            <a:r>
              <a:rPr lang="es-ES" sz="1200" b="0" i="1" dirty="0" err="1">
                <a:solidFill>
                  <a:srgbClr val="444444"/>
                </a:solidFill>
                <a:effectLst/>
              </a:rPr>
              <a:t>of</a:t>
            </a:r>
            <a:r>
              <a:rPr lang="es-ES" sz="1200" b="0" i="1" dirty="0">
                <a:solidFill>
                  <a:srgbClr val="444444"/>
                </a:solidFill>
                <a:effectLst/>
              </a:rPr>
              <a:t> </a:t>
            </a:r>
            <a:r>
              <a:rPr lang="es-ES" sz="1200" b="0" i="1" dirty="0" err="1">
                <a:solidFill>
                  <a:srgbClr val="444444"/>
                </a:solidFill>
                <a:effectLst/>
              </a:rPr>
              <a:t>Educational</a:t>
            </a:r>
            <a:r>
              <a:rPr lang="es-ES" sz="1200" b="0" i="1" dirty="0">
                <a:solidFill>
                  <a:srgbClr val="444444"/>
                </a:solidFill>
                <a:effectLst/>
              </a:rPr>
              <a:t> </a:t>
            </a:r>
            <a:r>
              <a:rPr lang="es-ES" sz="1200" b="0" i="1" dirty="0" err="1">
                <a:solidFill>
                  <a:srgbClr val="444444"/>
                </a:solidFill>
                <a:effectLst/>
              </a:rPr>
              <a:t>Technology</a:t>
            </a:r>
            <a:r>
              <a:rPr lang="es-ES" sz="1200" b="0" i="1" dirty="0">
                <a:solidFill>
                  <a:srgbClr val="444444"/>
                </a:solidFill>
                <a:effectLst/>
              </a:rPr>
              <a:t> in </a:t>
            </a:r>
            <a:r>
              <a:rPr lang="es-ES" sz="1200" b="0" i="1" dirty="0" err="1">
                <a:solidFill>
                  <a:srgbClr val="444444"/>
                </a:solidFill>
                <a:effectLst/>
              </a:rPr>
              <a:t>Higher</a:t>
            </a:r>
            <a:r>
              <a:rPr lang="es-ES" sz="1200" b="0" i="1" dirty="0">
                <a:solidFill>
                  <a:srgbClr val="444444"/>
                </a:solidFill>
                <a:effectLst/>
              </a:rPr>
              <a:t> </a:t>
            </a:r>
            <a:r>
              <a:rPr lang="es-ES" sz="1200" b="0" i="1" dirty="0" err="1">
                <a:solidFill>
                  <a:srgbClr val="444444"/>
                </a:solidFill>
                <a:effectLst/>
              </a:rPr>
              <a:t>Education</a:t>
            </a:r>
            <a:r>
              <a:rPr lang="es-ES" sz="1200" b="0" i="0" dirty="0">
                <a:solidFill>
                  <a:srgbClr val="444444"/>
                </a:solidFill>
                <a:effectLst/>
              </a:rPr>
              <a:t> 21, </a:t>
            </a:r>
            <a:r>
              <a:rPr lang="es-ES" sz="1200" b="0" i="0" dirty="0" err="1">
                <a:solidFill>
                  <a:srgbClr val="444444"/>
                </a:solidFill>
                <a:effectLst/>
              </a:rPr>
              <a:t>n.</a:t>
            </a:r>
            <a:r>
              <a:rPr lang="es-ES" sz="1200" b="0" i="0" baseline="30000" dirty="0" err="1">
                <a:solidFill>
                  <a:srgbClr val="444444"/>
                </a:solidFill>
                <a:effectLst/>
              </a:rPr>
              <a:t>o</a:t>
            </a:r>
            <a:r>
              <a:rPr lang="es-ES" sz="1200" b="0" i="0" dirty="0">
                <a:solidFill>
                  <a:srgbClr val="444444"/>
                </a:solidFill>
                <a:effectLst/>
              </a:rPr>
              <a:t> 1 (16 de febrero de 2024): 10. </a:t>
            </a:r>
            <a:r>
              <a:rPr lang="es-ES" sz="1200" b="0" i="0" dirty="0">
                <a:solidFill>
                  <a:srgbClr val="21759B"/>
                </a:solidFill>
                <a:effectLst/>
                <a:hlinkClick r:id="rId3"/>
              </a:rPr>
              <a:t>https://doi.org/10.1186/s41239-024-00444-7</a:t>
            </a:r>
            <a:r>
              <a:rPr lang="es-ES" sz="1200" b="0" i="0" dirty="0">
                <a:solidFill>
                  <a:srgbClr val="444444"/>
                </a:solidFill>
                <a:effectLst/>
              </a:rPr>
              <a:t>.</a:t>
            </a:r>
            <a:endParaRPr lang="es-ES" sz="1200" dirty="0"/>
          </a:p>
        </p:txBody>
      </p:sp>
      <p:pic>
        <p:nvPicPr>
          <p:cNvPr id="7170" name="Picture 2">
            <a:extLst>
              <a:ext uri="{FF2B5EF4-FFF2-40B4-BE49-F238E27FC236}">
                <a16:creationId xmlns:a16="http://schemas.microsoft.com/office/drawing/2014/main" id="{00CD0EDA-6AB6-DA25-A548-5C770BFFB9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053" y="2331642"/>
            <a:ext cx="6428130" cy="2313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41949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742292" y="452946"/>
            <a:ext cx="4491821" cy="785347"/>
          </a:xfrm>
        </p:spPr>
        <p:txBody>
          <a:bodyPr anchor="b">
            <a:normAutofit fontScale="90000"/>
          </a:bodyPr>
          <a:lstStyle/>
          <a:p>
            <a:pPr algn="ctr"/>
            <a:r>
              <a:rPr lang="es-ES" sz="3200" b="1" dirty="0"/>
              <a:t>Prohibirla no es una opción</a:t>
            </a:r>
          </a:p>
        </p:txBody>
      </p:sp>
      <p:pic>
        <p:nvPicPr>
          <p:cNvPr id="2050" name="Picture 2" descr="ChatGPT | Inteligencia Artificial"/>
          <p:cNvPicPr>
            <a:picLocks noChangeAspect="1" noChangeArrowheads="1"/>
          </p:cNvPicPr>
          <p:nvPr/>
        </p:nvPicPr>
        <p:blipFill>
          <a:blip r:embed="rId3" cstate="print">
            <a:extLst>
              <a:ext uri="{28A0092B-C50C-407E-A947-70E740481C1C}">
                <a14:useLocalDpi xmlns:a14="http://schemas.microsoft.com/office/drawing/2010/main" val="0"/>
              </a:ext>
            </a:extLst>
          </a:blip>
          <a:srcRect l="17842" r="32159"/>
          <a:stretch/>
        </p:blipFill>
        <p:spPr bwMode="auto">
          <a:xfrm>
            <a:off x="20" y="10"/>
            <a:ext cx="6095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3" name="Marcador de contenido 2"/>
          <p:cNvSpPr>
            <a:spLocks noGrp="1"/>
          </p:cNvSpPr>
          <p:nvPr>
            <p:ph idx="1"/>
          </p:nvPr>
        </p:nvSpPr>
        <p:spPr>
          <a:xfrm>
            <a:off x="6487376" y="1529865"/>
            <a:ext cx="5336186" cy="3822719"/>
          </a:xfrm>
        </p:spPr>
        <p:txBody>
          <a:bodyPr anchor="t">
            <a:noAutofit/>
          </a:bodyPr>
          <a:lstStyle/>
          <a:p>
            <a:pPr marL="0" indent="0">
              <a:buNone/>
            </a:pPr>
            <a:endParaRPr lang="es-ES" sz="2000" dirty="0"/>
          </a:p>
          <a:p>
            <a:pPr marL="0" indent="0">
              <a:buNone/>
            </a:pPr>
            <a:r>
              <a:rPr lang="es-ES" sz="2000" b="1" dirty="0"/>
              <a:t>A principios de enero de 2023, los colegios públicos de Nueva York prohibieron </a:t>
            </a:r>
            <a:r>
              <a:rPr lang="es-ES" sz="2000" b="1" dirty="0" err="1"/>
              <a:t>ChatGPT</a:t>
            </a:r>
            <a:r>
              <a:rPr lang="es-ES" sz="2000" b="1" dirty="0"/>
              <a:t> en sus dispositivos y redes</a:t>
            </a:r>
            <a:r>
              <a:rPr lang="es-ES" sz="2000" dirty="0"/>
              <a:t>. A los educadores les preocupaba que los alumnos que recurrieran a ella </a:t>
            </a:r>
            <a:r>
              <a:rPr lang="es-ES" sz="2000" u="sng" dirty="0"/>
              <a:t>no aprendieran a pensar de forma crítica y a resolver problemas. </a:t>
            </a:r>
          </a:p>
          <a:p>
            <a:pPr marL="0" indent="0">
              <a:buNone/>
            </a:pPr>
            <a:r>
              <a:rPr lang="es-ES" sz="2000" dirty="0"/>
              <a:t>También les preocupaba que las respuestas de la herramienta pudieran </a:t>
            </a:r>
            <a:r>
              <a:rPr lang="es-ES" sz="2000" u="sng" dirty="0"/>
              <a:t>no ser precisas o seguras. </a:t>
            </a:r>
          </a:p>
          <a:p>
            <a:pPr marL="0" indent="0">
              <a:buNone/>
            </a:pPr>
            <a:r>
              <a:rPr lang="es-ES" sz="2000" dirty="0"/>
              <a:t>Muchos otros sistemas escolares de Estados Unidos y de todo el mundo han impuesto prohibiciones similares.</a:t>
            </a:r>
          </a:p>
        </p:txBody>
      </p:sp>
      <p:sp>
        <p:nvSpPr>
          <p:cNvPr id="4" name="Rectángulo 3"/>
          <p:cNvSpPr/>
          <p:nvPr/>
        </p:nvSpPr>
        <p:spPr>
          <a:xfrm>
            <a:off x="6610040" y="5681226"/>
            <a:ext cx="5336186" cy="600164"/>
          </a:xfrm>
          <a:prstGeom prst="rect">
            <a:avLst/>
          </a:prstGeom>
        </p:spPr>
        <p:txBody>
          <a:bodyPr wrap="square">
            <a:spAutoFit/>
          </a:bodyPr>
          <a:lstStyle/>
          <a:p>
            <a:pPr algn="ctr">
              <a:spcAft>
                <a:spcPts val="600"/>
              </a:spcAft>
            </a:pPr>
            <a:r>
              <a:rPr lang="es-ES" sz="1100" dirty="0"/>
              <a:t>Miranda, L. (2023, enero 6). </a:t>
            </a:r>
            <a:r>
              <a:rPr lang="es-ES" sz="1100" i="1" dirty="0"/>
              <a:t>Escuelas de Nueva York bloquean </a:t>
            </a:r>
            <a:r>
              <a:rPr lang="es-ES" sz="1100" i="1" dirty="0" err="1"/>
              <a:t>ChatGPT</a:t>
            </a:r>
            <a:r>
              <a:rPr lang="es-ES" sz="1100" i="1" dirty="0"/>
              <a:t> tras considerar que afecta el aprendizaje</a:t>
            </a:r>
            <a:r>
              <a:rPr lang="es-ES" sz="1100" dirty="0"/>
              <a:t>. Hipertextual. </a:t>
            </a:r>
            <a:r>
              <a:rPr lang="es-ES" sz="1100" dirty="0">
                <a:hlinkClick r:id="rId4"/>
              </a:rPr>
              <a:t>http://hipertextual-amsdctest.newspackstaging.com/2023/01/chatgpt-prohibido-escuelas-publicas-ia</a:t>
            </a:r>
            <a:endParaRPr lang="es-ES" sz="1100" dirty="0">
              <a:effectLst/>
            </a:endParaRPr>
          </a:p>
        </p:txBody>
      </p:sp>
    </p:spTree>
    <p:extLst>
      <p:ext uri="{BB962C8B-B14F-4D97-AF65-F5344CB8AC3E}">
        <p14:creationId xmlns:p14="http://schemas.microsoft.com/office/powerpoint/2010/main" val="42637129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9AC176B-DFF9-356E-FB8D-26A0FE3FD8CF}"/>
              </a:ext>
            </a:extLst>
          </p:cNvPr>
          <p:cNvSpPr>
            <a:spLocks noGrp="1"/>
          </p:cNvSpPr>
          <p:nvPr>
            <p:ph type="title"/>
          </p:nvPr>
        </p:nvSpPr>
        <p:spPr>
          <a:xfrm>
            <a:off x="838200" y="365125"/>
            <a:ext cx="9737993" cy="1325563"/>
          </a:xfrm>
        </p:spPr>
        <p:txBody>
          <a:bodyPr>
            <a:noAutofit/>
          </a:bodyPr>
          <a:lstStyle/>
          <a:p>
            <a:pPr algn="ctr"/>
            <a:r>
              <a:rPr lang="es-ES" sz="3200" dirty="0"/>
              <a:t>Los detectores de IA acusan falsamente a los alumnos de hacer trampas con graves consecuencias</a:t>
            </a:r>
          </a:p>
        </p:txBody>
      </p:sp>
      <p:pic>
        <p:nvPicPr>
          <p:cNvPr id="13314" name="Picture 2">
            <a:extLst>
              <a:ext uri="{FF2B5EF4-FFF2-40B4-BE49-F238E27FC236}">
                <a16:creationId xmlns:a16="http://schemas.microsoft.com/office/drawing/2014/main" id="{A8445F3D-9831-56F3-72F5-E5F8450A592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238949" y="2309151"/>
            <a:ext cx="5393766" cy="3199283"/>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a:extLst>
              <a:ext uri="{FF2B5EF4-FFF2-40B4-BE49-F238E27FC236}">
                <a16:creationId xmlns:a16="http://schemas.microsoft.com/office/drawing/2014/main" id="{5735A565-575E-9D3A-F9F7-1C59E6196BAB}"/>
              </a:ext>
            </a:extLst>
          </p:cNvPr>
          <p:cNvSpPr txBox="1"/>
          <p:nvPr/>
        </p:nvSpPr>
        <p:spPr>
          <a:xfrm>
            <a:off x="838200" y="2596026"/>
            <a:ext cx="4693185" cy="2031325"/>
          </a:xfrm>
          <a:prstGeom prst="rect">
            <a:avLst/>
          </a:prstGeom>
          <a:noFill/>
        </p:spPr>
        <p:txBody>
          <a:bodyPr wrap="square">
            <a:spAutoFit/>
          </a:bodyPr>
          <a:lstStyle/>
          <a:p>
            <a:pPr algn="ctr"/>
            <a:r>
              <a:rPr lang="es-ES" i="0" dirty="0">
                <a:effectLst/>
                <a:latin typeface="Calibri" panose="020F0502020204030204" pitchFamily="34" charset="0"/>
                <a:ea typeface="Calibri" panose="020F0502020204030204" pitchFamily="34" charset="0"/>
                <a:cs typeface="Calibri" panose="020F0502020204030204" pitchFamily="34" charset="0"/>
              </a:rPr>
              <a:t>Un estudio revela que alrededor de </a:t>
            </a:r>
            <a:r>
              <a:rPr lang="es-ES" b="1" i="0" dirty="0">
                <a:effectLst/>
                <a:latin typeface="Calibri" panose="020F0502020204030204" pitchFamily="34" charset="0"/>
                <a:ea typeface="Calibri" panose="020F0502020204030204" pitchFamily="34" charset="0"/>
                <a:cs typeface="Calibri" panose="020F0502020204030204" pitchFamily="34" charset="0"/>
              </a:rPr>
              <a:t>dos tercios de los profesores utilizan regularmente herramientas para detectar contenido</a:t>
            </a:r>
            <a:r>
              <a:rPr lang="es-ES" i="0" dirty="0">
                <a:effectLst/>
                <a:latin typeface="Calibri" panose="020F0502020204030204" pitchFamily="34" charset="0"/>
                <a:ea typeface="Calibri" panose="020F0502020204030204" pitchFamily="34" charset="0"/>
                <a:cs typeface="Calibri" panose="020F0502020204030204" pitchFamily="34" charset="0"/>
              </a:rPr>
              <a:t> generado por IA. Este uso extendido puede llevar a que incluso </a:t>
            </a:r>
            <a:r>
              <a:rPr lang="es-ES" i="0" u="sng" dirty="0">
                <a:effectLst/>
                <a:latin typeface="Calibri" panose="020F0502020204030204" pitchFamily="34" charset="0"/>
                <a:ea typeface="Calibri" panose="020F0502020204030204" pitchFamily="34" charset="0"/>
                <a:cs typeface="Calibri" panose="020F0502020204030204" pitchFamily="34" charset="0"/>
              </a:rPr>
              <a:t>pequeñas tasas de error se traduzcan en un gran número de acusaciones falsas</a:t>
            </a:r>
            <a:r>
              <a:rPr lang="es-ES" i="0" dirty="0">
                <a:effectLst/>
                <a:latin typeface="Calibri" panose="020F0502020204030204" pitchFamily="34" charset="0"/>
                <a:ea typeface="Calibri" panose="020F0502020204030204" pitchFamily="34" charset="0"/>
                <a:cs typeface="Calibri" panose="020F0502020204030204" pitchFamily="34" charset="0"/>
              </a:rPr>
              <a:t>.</a:t>
            </a:r>
            <a:endParaRPr lang="es-ES" dirty="0">
              <a:latin typeface="Calibri" panose="020F0502020204030204" pitchFamily="34" charset="0"/>
              <a:ea typeface="Calibri" panose="020F0502020204030204" pitchFamily="34" charset="0"/>
              <a:cs typeface="Calibri" panose="020F0502020204030204" pitchFamily="34" charset="0"/>
            </a:endParaRPr>
          </a:p>
        </p:txBody>
      </p:sp>
      <p:sp>
        <p:nvSpPr>
          <p:cNvPr id="7" name="CuadroTexto 6">
            <a:extLst>
              <a:ext uri="{FF2B5EF4-FFF2-40B4-BE49-F238E27FC236}">
                <a16:creationId xmlns:a16="http://schemas.microsoft.com/office/drawing/2014/main" id="{C97E0A7D-EB08-47C8-C5F7-97D4CB45D70F}"/>
              </a:ext>
            </a:extLst>
          </p:cNvPr>
          <p:cNvSpPr txBox="1"/>
          <p:nvPr/>
        </p:nvSpPr>
        <p:spPr>
          <a:xfrm>
            <a:off x="1838988" y="5788343"/>
            <a:ext cx="7736416" cy="677108"/>
          </a:xfrm>
          <a:prstGeom prst="rect">
            <a:avLst/>
          </a:prstGeom>
          <a:noFill/>
        </p:spPr>
        <p:txBody>
          <a:bodyPr wrap="square">
            <a:spAutoFit/>
          </a:bodyPr>
          <a:lstStyle/>
          <a:p>
            <a:pPr algn="ctr"/>
            <a:r>
              <a:rPr lang="en-US" sz="1400" b="0" i="0" dirty="0">
                <a:solidFill>
                  <a:srgbClr val="444444"/>
                </a:solidFill>
                <a:effectLst/>
                <a:latin typeface="Open Sans" panose="020B0606030504020204" pitchFamily="34" charset="0"/>
              </a:rPr>
              <a:t>«</a:t>
            </a:r>
            <a:r>
              <a:rPr lang="en-US" sz="1200" b="1" i="0" dirty="0">
                <a:solidFill>
                  <a:srgbClr val="444444"/>
                </a:solidFill>
                <a:effectLst/>
                <a:latin typeface="Open Sans" panose="020B0606030504020204" pitchFamily="34" charset="0"/>
              </a:rPr>
              <a:t>AI Detectors Falsely Accuse Students of Cheating—With Big Consequences</a:t>
            </a:r>
            <a:r>
              <a:rPr lang="en-US" sz="1200" b="0" i="0" dirty="0">
                <a:solidFill>
                  <a:srgbClr val="444444"/>
                </a:solidFill>
                <a:effectLst/>
                <a:latin typeface="Open Sans" panose="020B0606030504020204" pitchFamily="34" charset="0"/>
              </a:rPr>
              <a:t>». </a:t>
            </a:r>
            <a:r>
              <a:rPr lang="en-US" sz="1200" b="0" i="1" dirty="0">
                <a:solidFill>
                  <a:srgbClr val="444444"/>
                </a:solidFill>
                <a:effectLst/>
                <a:latin typeface="Open Sans" panose="020B0606030504020204" pitchFamily="34" charset="0"/>
              </a:rPr>
              <a:t>Bloomberg.com</a:t>
            </a:r>
            <a:r>
              <a:rPr lang="en-US" sz="1200" b="0" i="0" dirty="0">
                <a:solidFill>
                  <a:srgbClr val="444444"/>
                </a:solidFill>
                <a:effectLst/>
                <a:latin typeface="Open Sans" panose="020B0606030504020204" pitchFamily="34" charset="0"/>
              </a:rPr>
              <a:t>.18 de </a:t>
            </a:r>
            <a:r>
              <a:rPr lang="en-US" sz="1200" b="0" i="0" dirty="0" err="1">
                <a:solidFill>
                  <a:srgbClr val="444444"/>
                </a:solidFill>
                <a:effectLst/>
                <a:latin typeface="Open Sans" panose="020B0606030504020204" pitchFamily="34" charset="0"/>
              </a:rPr>
              <a:t>octubre</a:t>
            </a:r>
            <a:r>
              <a:rPr lang="en-US" sz="1200" b="0" i="0" dirty="0">
                <a:solidFill>
                  <a:srgbClr val="444444"/>
                </a:solidFill>
                <a:effectLst/>
                <a:latin typeface="Open Sans" panose="020B0606030504020204" pitchFamily="34" charset="0"/>
              </a:rPr>
              <a:t> de 2024. </a:t>
            </a:r>
            <a:r>
              <a:rPr lang="en-US" sz="1200" b="0" i="0" dirty="0">
                <a:solidFill>
                  <a:srgbClr val="21759B"/>
                </a:solidFill>
                <a:effectLst/>
                <a:latin typeface="Open Sans" panose="020B0606030504020204" pitchFamily="34" charset="0"/>
                <a:hlinkClick r:id="rId4"/>
              </a:rPr>
              <a:t>https://www.bloomberg.com/news/features/2024-10-18/do-ai-detectors-work-students-face-false-cheating-accusations</a:t>
            </a:r>
            <a:r>
              <a:rPr lang="en-US" sz="1200" b="0" i="0" dirty="0">
                <a:solidFill>
                  <a:srgbClr val="444444"/>
                </a:solidFill>
                <a:effectLst/>
                <a:latin typeface="Open Sans" panose="020B0606030504020204" pitchFamily="34" charset="0"/>
              </a:rPr>
              <a:t>.</a:t>
            </a:r>
            <a:endParaRPr lang="es-ES" sz="1200" dirty="0"/>
          </a:p>
        </p:txBody>
      </p:sp>
    </p:spTree>
    <p:extLst>
      <p:ext uri="{BB962C8B-B14F-4D97-AF65-F5344CB8AC3E}">
        <p14:creationId xmlns:p14="http://schemas.microsoft.com/office/powerpoint/2010/main" val="33657969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1DEEF1C-E3B4-6E59-E76F-789A29C0795D}"/>
              </a:ext>
            </a:extLst>
          </p:cNvPr>
          <p:cNvSpPr>
            <a:spLocks noGrp="1"/>
          </p:cNvSpPr>
          <p:nvPr>
            <p:ph type="title"/>
          </p:nvPr>
        </p:nvSpPr>
        <p:spPr>
          <a:xfrm>
            <a:off x="876693" y="741391"/>
            <a:ext cx="3455821" cy="1616203"/>
          </a:xfrm>
        </p:spPr>
        <p:txBody>
          <a:bodyPr vert="horz" lIns="91440" tIns="45720" rIns="91440" bIns="45720" rtlCol="0" anchor="b">
            <a:normAutofit/>
          </a:bodyPr>
          <a:lstStyle/>
          <a:p>
            <a:pPr algn="ctr"/>
            <a:r>
              <a:rPr lang="en-US" sz="3200" kern="1200" dirty="0">
                <a:solidFill>
                  <a:schemeClr val="tx1"/>
                </a:solidFill>
                <a:latin typeface="+mj-lt"/>
                <a:ea typeface="+mj-ea"/>
                <a:cs typeface="+mj-cs"/>
              </a:rPr>
              <a:t>La IA </a:t>
            </a:r>
            <a:r>
              <a:rPr lang="en-US" sz="3200" kern="1200" dirty="0" err="1">
                <a:solidFill>
                  <a:schemeClr val="tx1"/>
                </a:solidFill>
                <a:latin typeface="+mj-lt"/>
                <a:ea typeface="+mj-ea"/>
                <a:cs typeface="+mj-cs"/>
              </a:rPr>
              <a:t>nunca</a:t>
            </a:r>
            <a:r>
              <a:rPr lang="en-US" sz="3200" kern="1200" dirty="0">
                <a:solidFill>
                  <a:schemeClr val="tx1"/>
                </a:solidFill>
                <a:latin typeface="+mj-lt"/>
                <a:ea typeface="+mj-ea"/>
                <a:cs typeface="+mj-cs"/>
              </a:rPr>
              <a:t> </a:t>
            </a:r>
            <a:r>
              <a:rPr lang="en-US" sz="3200" kern="1200" dirty="0" err="1">
                <a:solidFill>
                  <a:schemeClr val="tx1"/>
                </a:solidFill>
                <a:latin typeface="+mj-lt"/>
                <a:ea typeface="+mj-ea"/>
                <a:cs typeface="+mj-cs"/>
              </a:rPr>
              <a:t>reemplazará</a:t>
            </a:r>
            <a:r>
              <a:rPr lang="en-US" sz="3200" kern="1200" dirty="0">
                <a:solidFill>
                  <a:schemeClr val="tx1"/>
                </a:solidFill>
                <a:latin typeface="+mj-lt"/>
                <a:ea typeface="+mj-ea"/>
                <a:cs typeface="+mj-cs"/>
              </a:rPr>
              <a:t> a </a:t>
            </a:r>
            <a:r>
              <a:rPr lang="en-US" sz="3200" kern="1200" dirty="0" err="1">
                <a:solidFill>
                  <a:schemeClr val="tx1"/>
                </a:solidFill>
                <a:latin typeface="+mj-lt"/>
                <a:ea typeface="+mj-ea"/>
                <a:cs typeface="+mj-cs"/>
              </a:rPr>
              <a:t>los</a:t>
            </a:r>
            <a:r>
              <a:rPr lang="en-US" sz="3200" kern="1200" dirty="0">
                <a:solidFill>
                  <a:schemeClr val="tx1"/>
                </a:solidFill>
                <a:latin typeface="+mj-lt"/>
                <a:ea typeface="+mj-ea"/>
                <a:cs typeface="+mj-cs"/>
              </a:rPr>
              <a:t> </a:t>
            </a:r>
            <a:r>
              <a:rPr lang="en-US" sz="3200" kern="1200" dirty="0" err="1">
                <a:solidFill>
                  <a:schemeClr val="tx1"/>
                </a:solidFill>
                <a:latin typeface="+mj-lt"/>
                <a:ea typeface="+mj-ea"/>
                <a:cs typeface="+mj-cs"/>
              </a:rPr>
              <a:t>profesores</a:t>
            </a:r>
            <a:endParaRPr lang="en-US" sz="3200" kern="1200" dirty="0">
              <a:solidFill>
                <a:schemeClr val="tx1"/>
              </a:solidFill>
              <a:latin typeface="+mj-lt"/>
              <a:ea typeface="+mj-ea"/>
              <a:cs typeface="+mj-cs"/>
            </a:endParaRPr>
          </a:p>
        </p:txBody>
      </p:sp>
      <p:sp>
        <p:nvSpPr>
          <p:cNvPr id="5" name="CuadroTexto 4">
            <a:extLst>
              <a:ext uri="{FF2B5EF4-FFF2-40B4-BE49-F238E27FC236}">
                <a16:creationId xmlns:a16="http://schemas.microsoft.com/office/drawing/2014/main" id="{67D052C5-8B56-2AAA-25D1-0D9A14E3E046}"/>
              </a:ext>
            </a:extLst>
          </p:cNvPr>
          <p:cNvSpPr txBox="1"/>
          <p:nvPr/>
        </p:nvSpPr>
        <p:spPr>
          <a:xfrm>
            <a:off x="876693" y="2533476"/>
            <a:ext cx="3455821" cy="3447832"/>
          </a:xfrm>
          <a:prstGeom prst="rect">
            <a:avLst/>
          </a:prstGeom>
        </p:spPr>
        <p:txBody>
          <a:bodyPr vert="horz" lIns="91440" tIns="45720" rIns="91440" bIns="45720" rtlCol="0" anchor="t">
            <a:normAutofit/>
          </a:bodyPr>
          <a:lstStyle/>
          <a:p>
            <a:pPr indent="-228600">
              <a:lnSpc>
                <a:spcPct val="90000"/>
              </a:lnSpc>
              <a:spcAft>
                <a:spcPts val="600"/>
              </a:spcAft>
              <a:buFont typeface="Arial" panose="020B0604020202020204" pitchFamily="34" charset="0"/>
              <a:buChar char="•"/>
            </a:pPr>
            <a:r>
              <a:rPr lang="en-US" sz="2000" b="1" dirty="0"/>
              <a:t>LA IA </a:t>
            </a:r>
            <a:r>
              <a:rPr lang="en-US" sz="2000" b="1" dirty="0" err="1"/>
              <a:t>está</a:t>
            </a:r>
            <a:r>
              <a:rPr lang="en-US" sz="2000" b="1" dirty="0"/>
              <a:t> </a:t>
            </a:r>
            <a:r>
              <a:rPr lang="en-US" sz="2000" b="1" dirty="0" err="1"/>
              <a:t>cambiando</a:t>
            </a:r>
            <a:r>
              <a:rPr lang="en-US" sz="2000" b="1" dirty="0"/>
              <a:t> la </a:t>
            </a:r>
            <a:r>
              <a:rPr lang="en-US" sz="2000" b="1" dirty="0" err="1"/>
              <a:t>educación</a:t>
            </a:r>
            <a:r>
              <a:rPr lang="en-US" sz="2000" b="1" dirty="0"/>
              <a:t>, no la </a:t>
            </a:r>
            <a:r>
              <a:rPr lang="en-US" sz="2000" b="1" dirty="0" err="1"/>
              <a:t>destruirá</a:t>
            </a:r>
            <a:endParaRPr lang="en-US" sz="2000" b="1" dirty="0"/>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i="0" dirty="0">
                <a:effectLst/>
              </a:rPr>
              <a:t>Los </a:t>
            </a:r>
            <a:r>
              <a:rPr lang="en-US" sz="2000" i="0" dirty="0" err="1">
                <a:effectLst/>
              </a:rPr>
              <a:t>profesores</a:t>
            </a:r>
            <a:r>
              <a:rPr lang="en-US" sz="2000" i="0" dirty="0">
                <a:effectLst/>
              </a:rPr>
              <a:t> </a:t>
            </a:r>
            <a:r>
              <a:rPr lang="en-US" sz="2000" i="0" dirty="0" err="1">
                <a:effectLst/>
              </a:rPr>
              <a:t>pueden</a:t>
            </a:r>
            <a:r>
              <a:rPr lang="en-US" sz="2000" i="0" dirty="0">
                <a:effectLst/>
              </a:rPr>
              <a:t> </a:t>
            </a:r>
            <a:r>
              <a:rPr lang="en-US" sz="2000" i="0" dirty="0" err="1">
                <a:effectLst/>
              </a:rPr>
              <a:t>adaptar</a:t>
            </a:r>
            <a:r>
              <a:rPr lang="en-US" sz="2000" i="0" dirty="0">
                <a:effectLst/>
              </a:rPr>
              <a:t> sus </a:t>
            </a:r>
            <a:r>
              <a:rPr lang="en-US" sz="2000" i="0" dirty="0" err="1">
                <a:effectLst/>
              </a:rPr>
              <a:t>estrategias</a:t>
            </a:r>
            <a:r>
              <a:rPr lang="en-US" sz="2000" i="0" dirty="0">
                <a:effectLst/>
              </a:rPr>
              <a:t> de </a:t>
            </a:r>
            <a:r>
              <a:rPr lang="en-US" sz="2000" i="0" dirty="0" err="1">
                <a:effectLst/>
              </a:rPr>
              <a:t>enseñanza</a:t>
            </a:r>
            <a:r>
              <a:rPr lang="en-US" sz="2000" i="0" dirty="0">
                <a:effectLst/>
              </a:rPr>
              <a:t> </a:t>
            </a:r>
            <a:r>
              <a:rPr lang="en-US" sz="2000" i="0" dirty="0" err="1">
                <a:effectLst/>
              </a:rPr>
              <a:t>según</a:t>
            </a:r>
            <a:r>
              <a:rPr lang="en-US" sz="2000" i="0" dirty="0">
                <a:effectLst/>
              </a:rPr>
              <a:t> las </a:t>
            </a:r>
            <a:r>
              <a:rPr lang="en-US" sz="2000" i="0" dirty="0" err="1">
                <a:effectLst/>
              </a:rPr>
              <a:t>reacciones</a:t>
            </a:r>
            <a:r>
              <a:rPr lang="en-US" sz="2000" i="0" dirty="0">
                <a:effectLst/>
              </a:rPr>
              <a:t> de </a:t>
            </a:r>
            <a:r>
              <a:rPr lang="en-US" sz="2000" i="0" dirty="0" err="1">
                <a:effectLst/>
              </a:rPr>
              <a:t>los</a:t>
            </a:r>
            <a:r>
              <a:rPr lang="en-US" sz="2000" i="0" dirty="0">
                <a:effectLst/>
              </a:rPr>
              <a:t> </a:t>
            </a:r>
            <a:r>
              <a:rPr lang="en-US" sz="2000" i="0" dirty="0" err="1">
                <a:effectLst/>
              </a:rPr>
              <a:t>estudiantes</a:t>
            </a:r>
            <a:r>
              <a:rPr lang="en-US" sz="2000" i="0" dirty="0">
                <a:effectLst/>
              </a:rPr>
              <a:t> y </a:t>
            </a:r>
            <a:r>
              <a:rPr lang="en-US" sz="2000" b="1" i="0" dirty="0" err="1">
                <a:effectLst/>
              </a:rPr>
              <a:t>crear</a:t>
            </a:r>
            <a:r>
              <a:rPr lang="en-US" sz="2000" b="1" i="0" dirty="0">
                <a:effectLst/>
              </a:rPr>
              <a:t> un </a:t>
            </a:r>
            <a:r>
              <a:rPr lang="en-US" sz="2000" b="1" i="0" dirty="0" err="1">
                <a:effectLst/>
              </a:rPr>
              <a:t>entorno</a:t>
            </a:r>
            <a:r>
              <a:rPr lang="en-US" sz="2000" b="1" i="0" dirty="0">
                <a:effectLst/>
              </a:rPr>
              <a:t> de </a:t>
            </a:r>
            <a:r>
              <a:rPr lang="en-US" sz="2000" b="1" i="0" dirty="0" err="1">
                <a:effectLst/>
              </a:rPr>
              <a:t>aprendizaje</a:t>
            </a:r>
            <a:r>
              <a:rPr lang="en-US" sz="2000" b="1" i="0" dirty="0">
                <a:effectLst/>
              </a:rPr>
              <a:t> </a:t>
            </a:r>
            <a:r>
              <a:rPr lang="en-US" sz="2000" b="1" i="0" dirty="0" err="1">
                <a:effectLst/>
              </a:rPr>
              <a:t>animado</a:t>
            </a:r>
            <a:r>
              <a:rPr lang="en-US" sz="2000" b="1" i="0" dirty="0">
                <a:effectLst/>
              </a:rPr>
              <a:t> y </a:t>
            </a:r>
            <a:r>
              <a:rPr lang="en-US" sz="2000" b="1" i="0" dirty="0" err="1">
                <a:effectLst/>
              </a:rPr>
              <a:t>estimulante</a:t>
            </a:r>
            <a:r>
              <a:rPr lang="en-US" sz="2000" b="1" i="0" dirty="0">
                <a:effectLst/>
              </a:rPr>
              <a:t>. </a:t>
            </a:r>
            <a:endParaRPr lang="en-US" sz="2000" b="1" dirty="0"/>
          </a:p>
        </p:txBody>
      </p:sp>
      <p:pic>
        <p:nvPicPr>
          <p:cNvPr id="7" name="Imagen 6">
            <a:extLst>
              <a:ext uri="{FF2B5EF4-FFF2-40B4-BE49-F238E27FC236}">
                <a16:creationId xmlns:a16="http://schemas.microsoft.com/office/drawing/2014/main" id="{7AFC5224-2C04-F6A1-8A6D-C6E321416B56}"/>
              </a:ext>
            </a:extLst>
          </p:cNvPr>
          <p:cNvPicPr>
            <a:picLocks noChangeAspect="1"/>
          </p:cNvPicPr>
          <p:nvPr/>
        </p:nvPicPr>
        <p:blipFill>
          <a:blip r:embed="rId3"/>
          <a:stretch>
            <a:fillRect/>
          </a:stretch>
        </p:blipFill>
        <p:spPr>
          <a:xfrm>
            <a:off x="4987672" y="1804372"/>
            <a:ext cx="6389346" cy="3258566"/>
          </a:xfrm>
          <a:prstGeom prst="rect">
            <a:avLst/>
          </a:prstGeom>
        </p:spPr>
      </p:pic>
    </p:spTree>
    <p:extLst>
      <p:ext uri="{BB962C8B-B14F-4D97-AF65-F5344CB8AC3E}">
        <p14:creationId xmlns:p14="http://schemas.microsoft.com/office/powerpoint/2010/main" val="30652227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Beneficios para la educación</a:t>
            </a:r>
          </a:p>
        </p:txBody>
      </p:sp>
      <p:sp>
        <p:nvSpPr>
          <p:cNvPr id="3" name="Marcador de contenido 2"/>
          <p:cNvSpPr>
            <a:spLocks noGrp="1"/>
          </p:cNvSpPr>
          <p:nvPr>
            <p:ph idx="1"/>
          </p:nvPr>
        </p:nvSpPr>
        <p:spPr>
          <a:xfrm>
            <a:off x="4396409" y="1835564"/>
            <a:ext cx="7172739" cy="4351338"/>
          </a:xfrm>
        </p:spPr>
        <p:txBody>
          <a:bodyPr>
            <a:noAutofit/>
          </a:bodyPr>
          <a:lstStyle/>
          <a:p>
            <a:pPr marL="0" indent="0">
              <a:buNone/>
            </a:pPr>
            <a:r>
              <a:rPr lang="es-ES" sz="1600" b="1" dirty="0"/>
              <a:t>LA IA ofrece un potencial para los educadores que buscan integrar la IA en sus prácticas pedagógicas</a:t>
            </a:r>
            <a:r>
              <a:rPr lang="es-ES" sz="1600" dirty="0"/>
              <a:t> para enriquecer la experiencia de aprendizaje de sus estudiantes y fomentar su creatividad y pensamiento crítico. Sin embargo, es importante recordar que ChatGPT es </a:t>
            </a:r>
            <a:r>
              <a:rPr lang="es-ES" sz="1600" u="sng" dirty="0"/>
              <a:t>una herramienta complementaria y no debe reemplazar la interacción humana y la retroalimentación. </a:t>
            </a:r>
            <a:endParaRPr lang="es-ES" sz="1600" dirty="0"/>
          </a:p>
          <a:p>
            <a:endParaRPr lang="es-ES" sz="1600" dirty="0"/>
          </a:p>
          <a:p>
            <a:r>
              <a:rPr lang="es-ES" sz="1600" b="1" dirty="0"/>
              <a:t>Uso de ChatGPT para fomentar la escritura</a:t>
            </a:r>
            <a:r>
              <a:rPr lang="es-ES" sz="1600" dirty="0"/>
              <a:t>. Los estudiantes pueden interactuar con ChatGPT para obtener ideas, mejorar su estructura de párrafos o incluso trabajar en la gramática y la puntuación.</a:t>
            </a:r>
          </a:p>
          <a:p>
            <a:r>
              <a:rPr lang="es-ES" sz="1600" b="1" dirty="0"/>
              <a:t>Apoyo para estudiantes de idiomas</a:t>
            </a:r>
            <a:r>
              <a:rPr lang="es-ES" sz="1600" dirty="0"/>
              <a:t>: Los estudiantes que están aprendiendo un nuevo idioma pueden beneficiarse del uso de ChatGPT como una herramienta de apoyo. </a:t>
            </a:r>
          </a:p>
          <a:p>
            <a:r>
              <a:rPr lang="es-ES" sz="1600" b="1" dirty="0"/>
              <a:t>Generación de ideas y debates</a:t>
            </a:r>
            <a:r>
              <a:rPr lang="es-ES" sz="1600" dirty="0"/>
              <a:t>: ChatGPT puede ser utilizado como un recurso para generar ideas y estimular debates en el aula. </a:t>
            </a:r>
          </a:p>
          <a:p>
            <a:r>
              <a:rPr lang="es-ES" sz="1600" b="1" dirty="0"/>
              <a:t>Apoyo a la resolución de problemas</a:t>
            </a:r>
            <a:r>
              <a:rPr lang="es-ES" sz="1600" dirty="0"/>
              <a:t>: Los educadores pueden utilizar ChatGPT como una herramienta para ayudar a los estudiantes a resolver problemas complejos</a:t>
            </a:r>
          </a:p>
        </p:txBody>
      </p:sp>
      <p:pic>
        <p:nvPicPr>
          <p:cNvPr id="4" name="Imagen 3"/>
          <p:cNvPicPr>
            <a:picLocks noChangeAspect="1"/>
          </p:cNvPicPr>
          <p:nvPr/>
        </p:nvPicPr>
        <p:blipFill>
          <a:blip r:embed="rId2"/>
          <a:stretch>
            <a:fillRect/>
          </a:stretch>
        </p:blipFill>
        <p:spPr>
          <a:xfrm>
            <a:off x="419373" y="1954849"/>
            <a:ext cx="3977036" cy="2963690"/>
          </a:xfrm>
          <a:prstGeom prst="rect">
            <a:avLst/>
          </a:prstGeom>
        </p:spPr>
      </p:pic>
      <p:sp>
        <p:nvSpPr>
          <p:cNvPr id="5" name="Rectángulo 4"/>
          <p:cNvSpPr/>
          <p:nvPr/>
        </p:nvSpPr>
        <p:spPr>
          <a:xfrm>
            <a:off x="955608" y="5248183"/>
            <a:ext cx="2904565" cy="938719"/>
          </a:xfrm>
          <a:prstGeom prst="rect">
            <a:avLst/>
          </a:prstGeom>
        </p:spPr>
        <p:txBody>
          <a:bodyPr wrap="square">
            <a:spAutoFit/>
          </a:bodyPr>
          <a:lstStyle/>
          <a:p>
            <a:pPr algn="ctr"/>
            <a:r>
              <a:rPr lang="es-ES" sz="1100" dirty="0">
                <a:solidFill>
                  <a:srgbClr val="444444"/>
                </a:solidFill>
              </a:rPr>
              <a:t>ASCD. «</a:t>
            </a:r>
            <a:r>
              <a:rPr lang="es-ES" sz="1100" b="1" dirty="0" err="1">
                <a:solidFill>
                  <a:srgbClr val="444444"/>
                </a:solidFill>
              </a:rPr>
              <a:t>Leveraging</a:t>
            </a:r>
            <a:r>
              <a:rPr lang="es-ES" sz="1100" b="1" dirty="0">
                <a:solidFill>
                  <a:srgbClr val="444444"/>
                </a:solidFill>
              </a:rPr>
              <a:t> ChatGPT: </a:t>
            </a:r>
            <a:r>
              <a:rPr lang="es-ES" sz="1100" b="1" dirty="0" err="1">
                <a:solidFill>
                  <a:srgbClr val="444444"/>
                </a:solidFill>
              </a:rPr>
              <a:t>Practical</a:t>
            </a:r>
            <a:r>
              <a:rPr lang="es-ES" sz="1100" b="1" dirty="0">
                <a:solidFill>
                  <a:srgbClr val="444444"/>
                </a:solidFill>
              </a:rPr>
              <a:t> Ideas </a:t>
            </a:r>
            <a:r>
              <a:rPr lang="es-ES" sz="1100" b="1" dirty="0" err="1">
                <a:solidFill>
                  <a:srgbClr val="444444"/>
                </a:solidFill>
              </a:rPr>
              <a:t>for</a:t>
            </a:r>
            <a:r>
              <a:rPr lang="es-ES" sz="1100" b="1" dirty="0">
                <a:solidFill>
                  <a:srgbClr val="444444"/>
                </a:solidFill>
              </a:rPr>
              <a:t> </a:t>
            </a:r>
            <a:r>
              <a:rPr lang="es-ES" sz="1100" b="1" dirty="0" err="1">
                <a:solidFill>
                  <a:srgbClr val="444444"/>
                </a:solidFill>
              </a:rPr>
              <a:t>Educators</a:t>
            </a:r>
            <a:r>
              <a:rPr lang="es-ES" sz="1100" dirty="0">
                <a:solidFill>
                  <a:srgbClr val="444444"/>
                </a:solidFill>
              </a:rPr>
              <a:t>». Accedido 24 de mayo de 2023. </a:t>
            </a:r>
            <a:r>
              <a:rPr lang="es-ES" sz="1100" dirty="0">
                <a:solidFill>
                  <a:srgbClr val="21759B"/>
                </a:solidFill>
                <a:hlinkClick r:id="rId3"/>
              </a:rPr>
              <a:t>https://www.ascd.org/blogs/leveraging-chatgpt-practical-ideas-for-educators?amp=&amp;amp=%25</a:t>
            </a:r>
            <a:r>
              <a:rPr lang="es-ES" sz="1100" dirty="0">
                <a:solidFill>
                  <a:srgbClr val="444444"/>
                </a:solidFill>
              </a:rPr>
              <a:t>.</a:t>
            </a:r>
            <a:endParaRPr lang="es-ES" sz="1100" dirty="0"/>
          </a:p>
        </p:txBody>
      </p:sp>
    </p:spTree>
    <p:extLst>
      <p:ext uri="{BB962C8B-B14F-4D97-AF65-F5344CB8AC3E}">
        <p14:creationId xmlns:p14="http://schemas.microsoft.com/office/powerpoint/2010/main" val="28459926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382B0-BCAA-D31C-538F-ACE4F070D5A7}"/>
              </a:ext>
            </a:extLst>
          </p:cNvPr>
          <p:cNvSpPr>
            <a:spLocks noGrp="1"/>
          </p:cNvSpPr>
          <p:nvPr>
            <p:ph type="title"/>
          </p:nvPr>
        </p:nvSpPr>
        <p:spPr>
          <a:xfrm>
            <a:off x="761803" y="350196"/>
            <a:ext cx="4646904" cy="1624520"/>
          </a:xfrm>
        </p:spPr>
        <p:txBody>
          <a:bodyPr anchor="ctr">
            <a:normAutofit/>
          </a:bodyPr>
          <a:lstStyle/>
          <a:p>
            <a:pPr algn="ctr"/>
            <a:r>
              <a:rPr lang="es-ES" sz="4000" dirty="0"/>
              <a:t>El uso de la IA se ha duplicado</a:t>
            </a:r>
          </a:p>
        </p:txBody>
      </p:sp>
      <p:sp>
        <p:nvSpPr>
          <p:cNvPr id="3" name="Marcador de contenido 2">
            <a:extLst>
              <a:ext uri="{FF2B5EF4-FFF2-40B4-BE49-F238E27FC236}">
                <a16:creationId xmlns:a16="http://schemas.microsoft.com/office/drawing/2014/main" id="{B8804FF1-2D2A-2459-16A7-D5CCC8D0D7D9}"/>
              </a:ext>
            </a:extLst>
          </p:cNvPr>
          <p:cNvSpPr>
            <a:spLocks noGrp="1"/>
          </p:cNvSpPr>
          <p:nvPr>
            <p:ph idx="1"/>
          </p:nvPr>
        </p:nvSpPr>
        <p:spPr>
          <a:xfrm>
            <a:off x="761803" y="2285999"/>
            <a:ext cx="4646905" cy="3613149"/>
          </a:xfrm>
        </p:spPr>
        <p:txBody>
          <a:bodyPr anchor="ctr">
            <a:normAutofit/>
          </a:bodyPr>
          <a:lstStyle/>
          <a:p>
            <a:endParaRPr lang="es-ES" sz="1700" dirty="0"/>
          </a:p>
          <a:p>
            <a:pPr marL="0" indent="0" algn="ctr">
              <a:buNone/>
            </a:pPr>
            <a:r>
              <a:rPr lang="es-ES" sz="1700" dirty="0"/>
              <a:t>El porcentaje de jóvenes de 13 a 18 años que han utilizado IA generativa se ha </a:t>
            </a:r>
            <a:r>
              <a:rPr lang="es-ES" sz="1700" b="1" dirty="0"/>
              <a:t>duplicado en el último año</a:t>
            </a:r>
            <a:r>
              <a:rPr lang="es-ES" sz="1700" dirty="0"/>
              <a:t>, pasando de casi 2 de cada 5 en 2023 (37,1%) </a:t>
            </a:r>
            <a:r>
              <a:rPr lang="es-ES" sz="1700" b="1" dirty="0"/>
              <a:t>a 3 de cada 4 (77,1%) en 2024</a:t>
            </a:r>
            <a:r>
              <a:rPr lang="es-ES" sz="1700" dirty="0"/>
              <a:t>. </a:t>
            </a:r>
          </a:p>
          <a:p>
            <a:pPr marL="0" indent="0" algn="ctr">
              <a:buNone/>
            </a:pPr>
            <a:r>
              <a:rPr lang="es-ES" sz="1700" dirty="0"/>
              <a:t>Casi 1 de cada 5 jóvenes (18,5%) de 13 a 18 años afirmaron haber utilizado IA generativa para escribir historias. </a:t>
            </a:r>
          </a:p>
          <a:p>
            <a:pPr marL="0" indent="0">
              <a:buNone/>
            </a:pPr>
            <a:endParaRPr lang="es-ES" sz="1700" dirty="0"/>
          </a:p>
          <a:p>
            <a:pPr marL="0" indent="0" algn="ctr">
              <a:buNone/>
            </a:pPr>
            <a:r>
              <a:rPr lang="es-ES" sz="1700" b="1" dirty="0"/>
              <a:t>1 de cada 5 (20,9%) niños y jóvenes dijeron que normalmente copiaban lo que les decía la IA generativa</a:t>
            </a:r>
          </a:p>
        </p:txBody>
      </p:sp>
      <p:pic>
        <p:nvPicPr>
          <p:cNvPr id="6146" name="Picture 2">
            <a:extLst>
              <a:ext uri="{FF2B5EF4-FFF2-40B4-BE49-F238E27FC236}">
                <a16:creationId xmlns:a16="http://schemas.microsoft.com/office/drawing/2014/main" id="{53F78CBE-DD3F-4D80-FC3C-2DB33E4EA76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24805"/>
          <a:stretch/>
        </p:blipFill>
        <p:spPr bwMode="auto">
          <a:xfrm>
            <a:off x="6096000" y="1"/>
            <a:ext cx="6102825"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a:extLst>
              <a:ext uri="{FF2B5EF4-FFF2-40B4-BE49-F238E27FC236}">
                <a16:creationId xmlns:a16="http://schemas.microsoft.com/office/drawing/2014/main" id="{D95CBA53-2737-2D65-C90F-E9FA4DAE61A1}"/>
              </a:ext>
            </a:extLst>
          </p:cNvPr>
          <p:cNvSpPr txBox="1"/>
          <p:nvPr/>
        </p:nvSpPr>
        <p:spPr>
          <a:xfrm>
            <a:off x="6689482" y="5611505"/>
            <a:ext cx="3675171" cy="830997"/>
          </a:xfrm>
          <a:prstGeom prst="rect">
            <a:avLst/>
          </a:prstGeom>
          <a:noFill/>
        </p:spPr>
        <p:txBody>
          <a:bodyPr wrap="square">
            <a:spAutoFit/>
          </a:bodyPr>
          <a:lstStyle/>
          <a:p>
            <a:pPr algn="ctr"/>
            <a:r>
              <a:rPr lang="en-US" sz="1200" b="0" i="0" dirty="0">
                <a:solidFill>
                  <a:srgbClr val="444444"/>
                </a:solidFill>
                <a:effectLst/>
                <a:latin typeface="Open Sans" panose="020B0606030504020204" pitchFamily="34" charset="0"/>
              </a:rPr>
              <a:t>Irene </a:t>
            </a:r>
            <a:r>
              <a:rPr lang="en-US" sz="1200" b="0" i="0" dirty="0" err="1">
                <a:solidFill>
                  <a:srgbClr val="444444"/>
                </a:solidFill>
                <a:effectLst/>
                <a:latin typeface="Open Sans" panose="020B0606030504020204" pitchFamily="34" charset="0"/>
              </a:rPr>
              <a:t>Picton</a:t>
            </a:r>
            <a:r>
              <a:rPr lang="en-US" sz="1200" b="0" i="0" dirty="0">
                <a:solidFill>
                  <a:srgbClr val="444444"/>
                </a:solidFill>
                <a:effectLst/>
                <a:latin typeface="Open Sans" panose="020B0606030504020204" pitchFamily="34" charset="0"/>
              </a:rPr>
              <a:t> &amp; Christina Clark. </a:t>
            </a:r>
            <a:r>
              <a:rPr lang="en-US" sz="1200" b="1" i="0" dirty="0">
                <a:solidFill>
                  <a:srgbClr val="444444"/>
                </a:solidFill>
                <a:effectLst/>
                <a:latin typeface="Open Sans" panose="020B0606030504020204" pitchFamily="34" charset="0"/>
              </a:rPr>
              <a:t>Children and young people’s use of generative</a:t>
            </a:r>
            <a:br>
              <a:rPr lang="en-US" sz="1200" b="1" i="0" dirty="0">
                <a:solidFill>
                  <a:srgbClr val="444444"/>
                </a:solidFill>
                <a:effectLst/>
                <a:latin typeface="Open Sans" panose="020B0606030504020204" pitchFamily="34" charset="0"/>
              </a:rPr>
            </a:br>
            <a:r>
              <a:rPr lang="en-US" sz="1200" b="1" i="0" dirty="0">
                <a:solidFill>
                  <a:srgbClr val="444444"/>
                </a:solidFill>
                <a:effectLst/>
                <a:latin typeface="Open Sans" panose="020B0606030504020204" pitchFamily="34" charset="0"/>
              </a:rPr>
              <a:t>AI to support literacy in 2024</a:t>
            </a:r>
            <a:r>
              <a:rPr lang="en-US" sz="1200" b="0" i="0" dirty="0">
                <a:solidFill>
                  <a:srgbClr val="444444"/>
                </a:solidFill>
                <a:effectLst/>
                <a:latin typeface="Open Sans" panose="020B0606030504020204" pitchFamily="34" charset="0"/>
              </a:rPr>
              <a:t>. National Literacy Trust June 2024 </a:t>
            </a:r>
            <a:r>
              <a:rPr lang="es-ES" sz="1200" b="0" i="0" dirty="0">
                <a:solidFill>
                  <a:srgbClr val="21759B"/>
                </a:solidFill>
                <a:effectLst/>
                <a:latin typeface="Open Sans" panose="020B0606030504020204" pitchFamily="34" charset="0"/>
                <a:hlinkClick r:id="rId3"/>
              </a:rPr>
              <a:t>Texto completo</a:t>
            </a:r>
            <a:endParaRPr lang="es-ES" sz="1200" dirty="0"/>
          </a:p>
        </p:txBody>
      </p:sp>
    </p:spTree>
    <p:extLst>
      <p:ext uri="{BB962C8B-B14F-4D97-AF65-F5344CB8AC3E}">
        <p14:creationId xmlns:p14="http://schemas.microsoft.com/office/powerpoint/2010/main" val="29796999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DB8C93D5-89E6-430C-F4C0-B9CFF75C25D0}"/>
              </a:ext>
            </a:extLst>
          </p:cNvPr>
          <p:cNvSpPr>
            <a:spLocks noGrp="1"/>
          </p:cNvSpPr>
          <p:nvPr>
            <p:ph idx="1"/>
          </p:nvPr>
        </p:nvSpPr>
        <p:spPr>
          <a:xfrm>
            <a:off x="602809" y="2368833"/>
            <a:ext cx="2786149" cy="4303464"/>
          </a:xfrm>
        </p:spPr>
        <p:txBody>
          <a:bodyPr>
            <a:normAutofit fontScale="62500" lnSpcReduction="20000"/>
          </a:bodyPr>
          <a:lstStyle/>
          <a:p>
            <a:pPr marL="0" indent="0" algn="ctr">
              <a:buNone/>
            </a:pPr>
            <a:endParaRPr lang="es-ES" sz="2000" b="1" dirty="0"/>
          </a:p>
          <a:p>
            <a:pPr marL="0" indent="0" algn="ctr">
              <a:buNone/>
            </a:pPr>
            <a:br>
              <a:rPr lang="es-ES" sz="2000" b="1" dirty="0"/>
            </a:br>
            <a:endParaRPr lang="es-ES" sz="2000" b="1" dirty="0"/>
          </a:p>
          <a:p>
            <a:pPr marL="0" indent="0" algn="ctr">
              <a:buNone/>
            </a:pPr>
            <a:endParaRPr lang="es-ES" sz="2000" b="1" dirty="0"/>
          </a:p>
          <a:p>
            <a:pPr marL="0" indent="0" algn="ctr">
              <a:buNone/>
            </a:pPr>
            <a:r>
              <a:rPr lang="es-ES" sz="2000" b="1" dirty="0"/>
              <a:t>La inteligencia artificial (IA) está emergiendo como una tecnología disruptiva que está remodelando rápidamente varios aspectos de nuestra sociedad.</a:t>
            </a:r>
          </a:p>
          <a:p>
            <a:pPr marL="0" indent="0" algn="ctr">
              <a:buNone/>
            </a:pPr>
            <a:endParaRPr lang="es-ES" sz="2000" b="1" dirty="0"/>
          </a:p>
          <a:p>
            <a:pPr marL="0" indent="0" algn="ctr">
              <a:buNone/>
            </a:pPr>
            <a:r>
              <a:rPr lang="es-ES" sz="2000" b="1" dirty="0"/>
              <a:t>La IA moderna comenzó en la década de 1950 con el objetivo de resolver problemas matemáticos complejos y crear "máquinas pensantes".</a:t>
            </a:r>
          </a:p>
          <a:p>
            <a:pPr marL="0" indent="0" algn="ctr">
              <a:buNone/>
            </a:pPr>
            <a:endParaRPr lang="es-ES" sz="2000" b="1" dirty="0"/>
          </a:p>
          <a:p>
            <a:pPr marL="0" indent="0" algn="ctr">
              <a:buNone/>
            </a:pPr>
            <a:r>
              <a:rPr lang="es-ES" sz="2000" dirty="0"/>
              <a:t>Llevamos años hablando y utilizando la Inteligencia Artificial, pero ha sido en los últimos meses con la </a:t>
            </a:r>
            <a:r>
              <a:rPr lang="es-ES" sz="2000" b="1" dirty="0"/>
              <a:t>llegada de ChatGPT cuando el tema se ha puesto de relevancia</a:t>
            </a:r>
          </a:p>
          <a:p>
            <a:pPr marL="0" indent="0" algn="ctr">
              <a:buNone/>
            </a:pPr>
            <a:endParaRPr lang="es-ES" sz="2000" dirty="0"/>
          </a:p>
          <a:p>
            <a:pPr marL="0" indent="0" algn="ctr">
              <a:buNone/>
            </a:pPr>
            <a:endParaRPr lang="es-ES" sz="2000" b="1" dirty="0"/>
          </a:p>
          <a:p>
            <a:pPr marL="0" indent="0" algn="ctr">
              <a:buNone/>
            </a:pPr>
            <a:endParaRPr lang="es-ES" sz="2000" dirty="0"/>
          </a:p>
        </p:txBody>
      </p:sp>
      <p:pic>
        <p:nvPicPr>
          <p:cNvPr id="2" name="Imagen 1"/>
          <p:cNvPicPr>
            <a:picLocks noChangeAspect="1"/>
          </p:cNvPicPr>
          <p:nvPr/>
        </p:nvPicPr>
        <p:blipFill>
          <a:blip r:embed="rId3"/>
          <a:stretch>
            <a:fillRect/>
          </a:stretch>
        </p:blipFill>
        <p:spPr>
          <a:xfrm>
            <a:off x="4087935" y="390699"/>
            <a:ext cx="7638552" cy="6134197"/>
          </a:xfrm>
          <a:prstGeom prst="rect">
            <a:avLst/>
          </a:prstGeom>
        </p:spPr>
      </p:pic>
      <p:sp>
        <p:nvSpPr>
          <p:cNvPr id="4" name="Rectángulo: esquinas redondeadas 3">
            <a:extLst>
              <a:ext uri="{FF2B5EF4-FFF2-40B4-BE49-F238E27FC236}">
                <a16:creationId xmlns:a16="http://schemas.microsoft.com/office/drawing/2014/main" id="{EBEB7F73-54DD-60CF-D9C7-B49E560CA8C1}"/>
              </a:ext>
            </a:extLst>
          </p:cNvPr>
          <p:cNvSpPr/>
          <p:nvPr/>
        </p:nvSpPr>
        <p:spPr>
          <a:xfrm>
            <a:off x="7462673" y="390699"/>
            <a:ext cx="1454227" cy="303830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028" name="Picture 4" descr="Ateneo - PELÍCULA PARA VER ESTA TARDE. 🎬🎥🍕 &quot;El código enigma&quot; Película  que trata sobre el matemático, criptoanalista y pionero científico de la  computación británico Alan Turing. Turing fue una figura clav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684" y="468563"/>
            <a:ext cx="1781175" cy="2571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58896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5F9D179-F488-2FA8-4650-111D97D8C7EB}"/>
              </a:ext>
            </a:extLst>
          </p:cNvPr>
          <p:cNvSpPr>
            <a:spLocks noGrp="1"/>
          </p:cNvSpPr>
          <p:nvPr>
            <p:ph type="title"/>
          </p:nvPr>
        </p:nvSpPr>
        <p:spPr>
          <a:xfrm>
            <a:off x="838200" y="500062"/>
            <a:ext cx="10515600" cy="1325563"/>
          </a:xfrm>
        </p:spPr>
        <p:txBody>
          <a:bodyPr>
            <a:normAutofit/>
          </a:bodyPr>
          <a:lstStyle/>
          <a:p>
            <a:pPr algn="ctr"/>
            <a:r>
              <a:rPr lang="es-ES" sz="4000" b="1" dirty="0"/>
              <a:t>Adopción global de la IA entre estudiantes y profesores</a:t>
            </a:r>
          </a:p>
        </p:txBody>
      </p:sp>
      <p:sp>
        <p:nvSpPr>
          <p:cNvPr id="3" name="Marcador de contenido 2">
            <a:extLst>
              <a:ext uri="{FF2B5EF4-FFF2-40B4-BE49-F238E27FC236}">
                <a16:creationId xmlns:a16="http://schemas.microsoft.com/office/drawing/2014/main" id="{7982CC9F-48A4-3A41-5C46-1EBF61BC6458}"/>
              </a:ext>
            </a:extLst>
          </p:cNvPr>
          <p:cNvSpPr>
            <a:spLocks noGrp="1"/>
          </p:cNvSpPr>
          <p:nvPr>
            <p:ph idx="1"/>
          </p:nvPr>
        </p:nvSpPr>
        <p:spPr>
          <a:xfrm>
            <a:off x="838200" y="1825625"/>
            <a:ext cx="5257800" cy="4351338"/>
          </a:xfrm>
        </p:spPr>
        <p:txBody>
          <a:bodyPr/>
          <a:lstStyle/>
          <a:p>
            <a:endParaRPr lang="es-ES" dirty="0"/>
          </a:p>
          <a:p>
            <a:pPr marL="0" indent="0" algn="ctr">
              <a:buNone/>
            </a:pPr>
            <a:r>
              <a:rPr lang="es-ES" sz="2400" dirty="0"/>
              <a:t>Un estudio reciente realizado con más de </a:t>
            </a:r>
            <a:r>
              <a:rPr lang="es-ES" sz="2400" b="1" dirty="0"/>
              <a:t>1.000 estudiantes universitarios de Estados Unidos y más de 1.500 docentes de cinco países</a:t>
            </a:r>
            <a:r>
              <a:rPr lang="es-ES" sz="2400" dirty="0"/>
              <a:t> (Estados Unidos, India, Qatar, Colombia y Filipinas) revela patrones fascinantes sobre cómo la comunidad educativa se está adaptando a estas tecnologías.</a:t>
            </a:r>
          </a:p>
          <a:p>
            <a:endParaRPr lang="es-ES" dirty="0"/>
          </a:p>
          <a:p>
            <a:endParaRPr lang="es-ES" dirty="0"/>
          </a:p>
        </p:txBody>
      </p:sp>
      <p:sp>
        <p:nvSpPr>
          <p:cNvPr id="5" name="CuadroTexto 4">
            <a:extLst>
              <a:ext uri="{FF2B5EF4-FFF2-40B4-BE49-F238E27FC236}">
                <a16:creationId xmlns:a16="http://schemas.microsoft.com/office/drawing/2014/main" id="{9500D81A-E894-5506-9478-91FD74A5ADE6}"/>
              </a:ext>
            </a:extLst>
          </p:cNvPr>
          <p:cNvSpPr txBox="1"/>
          <p:nvPr/>
        </p:nvSpPr>
        <p:spPr>
          <a:xfrm>
            <a:off x="6324207" y="5345966"/>
            <a:ext cx="5475514" cy="830997"/>
          </a:xfrm>
          <a:prstGeom prst="rect">
            <a:avLst/>
          </a:prstGeom>
          <a:noFill/>
        </p:spPr>
        <p:txBody>
          <a:bodyPr wrap="square">
            <a:spAutoFit/>
          </a:bodyPr>
          <a:lstStyle/>
          <a:p>
            <a:pPr algn="ctr"/>
            <a:r>
              <a:rPr lang="es-ES" sz="1200" b="0" i="0" dirty="0">
                <a:solidFill>
                  <a:srgbClr val="444444"/>
                </a:solidFill>
                <a:effectLst/>
                <a:latin typeface="Open Sans" panose="020B0606030504020204" pitchFamily="34" charset="0"/>
              </a:rPr>
              <a:t>Aguilar, Stephen J., </a:t>
            </a:r>
            <a:r>
              <a:rPr lang="es-ES" sz="1200" b="0" i="0" dirty="0" err="1">
                <a:solidFill>
                  <a:srgbClr val="444444"/>
                </a:solidFill>
                <a:effectLst/>
                <a:latin typeface="Open Sans" panose="020B0606030504020204" pitchFamily="34" charset="0"/>
              </a:rPr>
              <a:t>Benjamin</a:t>
            </a:r>
            <a:r>
              <a:rPr lang="es-ES" sz="1200" b="0" i="0" dirty="0">
                <a:solidFill>
                  <a:srgbClr val="444444"/>
                </a:solidFill>
                <a:effectLst/>
                <a:latin typeface="Open Sans" panose="020B0606030504020204" pitchFamily="34" charset="0"/>
              </a:rPr>
              <a:t> Nye, William </a:t>
            </a:r>
            <a:r>
              <a:rPr lang="es-ES" sz="1200" b="0" i="0" dirty="0" err="1">
                <a:solidFill>
                  <a:srgbClr val="444444"/>
                </a:solidFill>
                <a:effectLst/>
                <a:latin typeface="Open Sans" panose="020B0606030504020204" pitchFamily="34" charset="0"/>
              </a:rPr>
              <a:t>Swartout</a:t>
            </a:r>
            <a:r>
              <a:rPr lang="es-ES" sz="1200" b="0" i="0" dirty="0">
                <a:solidFill>
                  <a:srgbClr val="444444"/>
                </a:solidFill>
                <a:effectLst/>
                <a:latin typeface="Open Sans" panose="020B0606030504020204" pitchFamily="34" charset="0"/>
              </a:rPr>
              <a:t>, Andrea Macias, </a:t>
            </a:r>
            <a:r>
              <a:rPr lang="es-ES" sz="1200" b="0" i="0" dirty="0" err="1">
                <a:solidFill>
                  <a:srgbClr val="444444"/>
                </a:solidFill>
                <a:effectLst/>
                <a:latin typeface="Open Sans" panose="020B0606030504020204" pitchFamily="34" charset="0"/>
              </a:rPr>
              <a:t>Yuqing</a:t>
            </a:r>
            <a:r>
              <a:rPr lang="es-ES" sz="1200" b="0" i="0" dirty="0">
                <a:solidFill>
                  <a:srgbClr val="444444"/>
                </a:solidFill>
                <a:effectLst/>
                <a:latin typeface="Open Sans" panose="020B0606030504020204" pitchFamily="34" charset="0"/>
              </a:rPr>
              <a:t> </a:t>
            </a:r>
            <a:r>
              <a:rPr lang="es-ES" sz="1200" b="0" i="0" dirty="0" err="1">
                <a:solidFill>
                  <a:srgbClr val="444444"/>
                </a:solidFill>
                <a:effectLst/>
                <a:latin typeface="Open Sans" panose="020B0606030504020204" pitchFamily="34" charset="0"/>
              </a:rPr>
              <a:t>Xing</a:t>
            </a:r>
            <a:r>
              <a:rPr lang="es-ES" sz="1200" b="0" i="0" dirty="0">
                <a:solidFill>
                  <a:srgbClr val="444444"/>
                </a:solidFill>
                <a:effectLst/>
                <a:latin typeface="Open Sans" panose="020B0606030504020204" pitchFamily="34" charset="0"/>
              </a:rPr>
              <a:t>, and Rosie Le </a:t>
            </a:r>
            <a:r>
              <a:rPr lang="es-ES" sz="1200" b="0" i="0" dirty="0" err="1">
                <a:solidFill>
                  <a:srgbClr val="444444"/>
                </a:solidFill>
                <a:effectLst/>
                <a:latin typeface="Open Sans" panose="020B0606030504020204" pitchFamily="34" charset="0"/>
              </a:rPr>
              <a:t>Xiu</a:t>
            </a:r>
            <a:r>
              <a:rPr lang="es-ES" sz="1200" b="0" i="0" dirty="0">
                <a:solidFill>
                  <a:srgbClr val="444444"/>
                </a:solidFill>
                <a:effectLst/>
                <a:latin typeface="Open Sans" panose="020B0606030504020204" pitchFamily="34" charset="0"/>
              </a:rPr>
              <a:t>. 2025. “</a:t>
            </a:r>
            <a:r>
              <a:rPr lang="es-ES" sz="1200" b="1" i="0" dirty="0" err="1">
                <a:solidFill>
                  <a:srgbClr val="444444"/>
                </a:solidFill>
                <a:effectLst/>
                <a:latin typeface="Open Sans" panose="020B0606030504020204" pitchFamily="34" charset="0"/>
              </a:rPr>
              <a:t>How</a:t>
            </a:r>
            <a:r>
              <a:rPr lang="es-ES" sz="1200" b="1" i="0" dirty="0">
                <a:solidFill>
                  <a:srgbClr val="444444"/>
                </a:solidFill>
                <a:effectLst/>
                <a:latin typeface="Open Sans" panose="020B0606030504020204" pitchFamily="34" charset="0"/>
              </a:rPr>
              <a:t> </a:t>
            </a:r>
            <a:r>
              <a:rPr lang="es-ES" sz="1200" b="1" i="0" dirty="0" err="1">
                <a:solidFill>
                  <a:srgbClr val="444444"/>
                </a:solidFill>
                <a:effectLst/>
                <a:latin typeface="Open Sans" panose="020B0606030504020204" pitchFamily="34" charset="0"/>
              </a:rPr>
              <a:t>Students</a:t>
            </a:r>
            <a:r>
              <a:rPr lang="es-ES" sz="1200" b="1" i="0" dirty="0">
                <a:solidFill>
                  <a:srgbClr val="444444"/>
                </a:solidFill>
                <a:effectLst/>
                <a:latin typeface="Open Sans" panose="020B0606030504020204" pitchFamily="34" charset="0"/>
              </a:rPr>
              <a:t> and </a:t>
            </a:r>
            <a:r>
              <a:rPr lang="es-ES" sz="1200" b="1" i="0" dirty="0" err="1">
                <a:solidFill>
                  <a:srgbClr val="444444"/>
                </a:solidFill>
                <a:effectLst/>
                <a:latin typeface="Open Sans" panose="020B0606030504020204" pitchFamily="34" charset="0"/>
              </a:rPr>
              <a:t>Teachers</a:t>
            </a:r>
            <a:r>
              <a:rPr lang="es-ES" sz="1200" b="1" i="0" dirty="0">
                <a:solidFill>
                  <a:srgbClr val="444444"/>
                </a:solidFill>
                <a:effectLst/>
                <a:latin typeface="Open Sans" panose="020B0606030504020204" pitchFamily="34" charset="0"/>
              </a:rPr>
              <a:t> </a:t>
            </a:r>
            <a:r>
              <a:rPr lang="es-ES" sz="1200" b="1" i="0" dirty="0" err="1">
                <a:solidFill>
                  <a:srgbClr val="444444"/>
                </a:solidFill>
                <a:effectLst/>
                <a:latin typeface="Open Sans" panose="020B0606030504020204" pitchFamily="34" charset="0"/>
              </a:rPr>
              <a:t>Worldwide</a:t>
            </a:r>
            <a:r>
              <a:rPr lang="es-ES" sz="1200" b="1" i="0" dirty="0">
                <a:solidFill>
                  <a:srgbClr val="444444"/>
                </a:solidFill>
                <a:effectLst/>
                <a:latin typeface="Open Sans" panose="020B0606030504020204" pitchFamily="34" charset="0"/>
              </a:rPr>
              <a:t> Are </a:t>
            </a:r>
            <a:r>
              <a:rPr lang="es-ES" sz="1200" b="1" i="0" dirty="0" err="1">
                <a:solidFill>
                  <a:srgbClr val="444444"/>
                </a:solidFill>
                <a:effectLst/>
                <a:latin typeface="Open Sans" panose="020B0606030504020204" pitchFamily="34" charset="0"/>
              </a:rPr>
              <a:t>Adapting</a:t>
            </a:r>
            <a:r>
              <a:rPr lang="es-ES" sz="1200" b="1" i="0" dirty="0">
                <a:solidFill>
                  <a:srgbClr val="444444"/>
                </a:solidFill>
                <a:effectLst/>
                <a:latin typeface="Open Sans" panose="020B0606030504020204" pitchFamily="34" charset="0"/>
              </a:rPr>
              <a:t> </a:t>
            </a:r>
            <a:r>
              <a:rPr lang="es-ES" sz="1200" b="1" i="0" dirty="0" err="1">
                <a:solidFill>
                  <a:srgbClr val="444444"/>
                </a:solidFill>
                <a:effectLst/>
                <a:latin typeface="Open Sans" panose="020B0606030504020204" pitchFamily="34" charset="0"/>
              </a:rPr>
              <a:t>to</a:t>
            </a:r>
            <a:r>
              <a:rPr lang="es-ES" sz="1200" b="1" i="0" dirty="0">
                <a:solidFill>
                  <a:srgbClr val="444444"/>
                </a:solidFill>
                <a:effectLst/>
                <a:latin typeface="Open Sans" panose="020B0606030504020204" pitchFamily="34" charset="0"/>
              </a:rPr>
              <a:t> AI</a:t>
            </a:r>
            <a:r>
              <a:rPr lang="es-ES" sz="1200" b="0" i="0" dirty="0">
                <a:solidFill>
                  <a:srgbClr val="444444"/>
                </a:solidFill>
                <a:effectLst/>
                <a:latin typeface="Open Sans" panose="020B0606030504020204" pitchFamily="34" charset="0"/>
              </a:rPr>
              <a:t>.” </a:t>
            </a:r>
            <a:r>
              <a:rPr lang="es-ES" sz="1200" b="0" i="0" dirty="0" err="1">
                <a:solidFill>
                  <a:srgbClr val="444444"/>
                </a:solidFill>
                <a:effectLst/>
                <a:latin typeface="Open Sans" panose="020B0606030504020204" pitchFamily="34" charset="0"/>
              </a:rPr>
              <a:t>EdArXiv</a:t>
            </a:r>
            <a:r>
              <a:rPr lang="es-ES" sz="1200" b="0" i="0" dirty="0">
                <a:solidFill>
                  <a:srgbClr val="444444"/>
                </a:solidFill>
                <a:effectLst/>
                <a:latin typeface="Open Sans" panose="020B0606030504020204" pitchFamily="34" charset="0"/>
              </a:rPr>
              <a:t>. August 25. </a:t>
            </a:r>
            <a:r>
              <a:rPr lang="es-ES" sz="1200" b="0" i="0" dirty="0">
                <a:solidFill>
                  <a:srgbClr val="21759B"/>
                </a:solidFill>
                <a:effectLst/>
                <a:latin typeface="Open Sans" panose="020B0606030504020204" pitchFamily="34" charset="0"/>
                <a:hlinkClick r:id="rId3"/>
              </a:rPr>
              <a:t>doi:10.35542/osf.io/wr6n3_v2</a:t>
            </a:r>
            <a:endParaRPr lang="es-ES" sz="1200" dirty="0"/>
          </a:p>
        </p:txBody>
      </p:sp>
      <p:pic>
        <p:nvPicPr>
          <p:cNvPr id="4098" name="Picture 2">
            <a:extLst>
              <a:ext uri="{FF2B5EF4-FFF2-40B4-BE49-F238E27FC236}">
                <a16:creationId xmlns:a16="http://schemas.microsoft.com/office/drawing/2014/main" id="{3132D9E2-66CB-505E-29F9-761DA9713E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92477" y="2150099"/>
            <a:ext cx="2205075" cy="28822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1483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240C771-E098-B1FC-B951-16CCEAADC40B}"/>
              </a:ext>
            </a:extLst>
          </p:cNvPr>
          <p:cNvSpPr>
            <a:spLocks noGrp="1"/>
          </p:cNvSpPr>
          <p:nvPr>
            <p:ph type="title"/>
          </p:nvPr>
        </p:nvSpPr>
        <p:spPr/>
        <p:txBody>
          <a:bodyPr>
            <a:normAutofit fontScale="90000"/>
          </a:bodyPr>
          <a:lstStyle/>
          <a:p>
            <a:br>
              <a:rPr lang="es-ES" b="1" dirty="0"/>
            </a:br>
            <a:r>
              <a:rPr lang="es-ES" b="1" dirty="0"/>
              <a:t>Uso Estudiantil</a:t>
            </a:r>
            <a:br>
              <a:rPr lang="es-ES" dirty="0"/>
            </a:br>
            <a:endParaRPr lang="es-ES" dirty="0"/>
          </a:p>
        </p:txBody>
      </p:sp>
      <p:sp>
        <p:nvSpPr>
          <p:cNvPr id="3" name="Marcador de contenido 2">
            <a:extLst>
              <a:ext uri="{FF2B5EF4-FFF2-40B4-BE49-F238E27FC236}">
                <a16:creationId xmlns:a16="http://schemas.microsoft.com/office/drawing/2014/main" id="{6D7F5338-3742-780B-D26D-6BCB70A51CF8}"/>
              </a:ext>
            </a:extLst>
          </p:cNvPr>
          <p:cNvSpPr>
            <a:spLocks noGrp="1"/>
          </p:cNvSpPr>
          <p:nvPr>
            <p:ph idx="1"/>
          </p:nvPr>
        </p:nvSpPr>
        <p:spPr>
          <a:xfrm>
            <a:off x="4942114" y="1792968"/>
            <a:ext cx="6553201" cy="4351338"/>
          </a:xfrm>
        </p:spPr>
        <p:txBody>
          <a:bodyPr>
            <a:normAutofit fontScale="70000" lnSpcReduction="20000"/>
          </a:bodyPr>
          <a:lstStyle/>
          <a:p>
            <a:pPr marL="0" indent="0">
              <a:buNone/>
            </a:pPr>
            <a:r>
              <a:rPr lang="es-ES" sz="2900" dirty="0"/>
              <a:t>La investigación identifica dos modalidades principales en el uso de IA por parte de los estudiantes:</a:t>
            </a:r>
          </a:p>
          <a:p>
            <a:endParaRPr lang="es-ES" sz="2900" dirty="0"/>
          </a:p>
          <a:p>
            <a:r>
              <a:rPr lang="es-ES" sz="2900" dirty="0"/>
              <a:t>Los estudiantes utilizan la IA como herramienta de </a:t>
            </a:r>
            <a:r>
              <a:rPr lang="es-ES" sz="2900" b="1" dirty="0"/>
              <a:t>apoyo para entender conceptos complejos, explorar ideas y desarrollar su pensamiento crítico.</a:t>
            </a:r>
          </a:p>
          <a:p>
            <a:endParaRPr lang="es-ES" sz="2900" b="1" dirty="0"/>
          </a:p>
          <a:p>
            <a:r>
              <a:rPr lang="es-ES" sz="2900" b="1" dirty="0"/>
              <a:t>Obtener respuestas rápidas con el mínimo esfuerzo</a:t>
            </a:r>
            <a:r>
              <a:rPr lang="es-ES" sz="2900" dirty="0"/>
              <a:t>, lo que puede comprometer el proceso de aprendizaje y el desarrollo de competencias académicas.</a:t>
            </a:r>
          </a:p>
          <a:p>
            <a:endParaRPr lang="es-ES" sz="2900" dirty="0"/>
          </a:p>
          <a:p>
            <a:r>
              <a:rPr lang="es-ES" sz="2900" b="1" dirty="0"/>
              <a:t>La actitud del profesorado resulta determinante</a:t>
            </a:r>
            <a:r>
              <a:rPr lang="es-ES" sz="2900" dirty="0"/>
              <a:t>: </a:t>
            </a:r>
            <a:r>
              <a:rPr lang="es-ES" sz="2900" u="sng" dirty="0"/>
              <a:t>cuando los docentes fomentan un uso reflexivo </a:t>
            </a:r>
            <a:r>
              <a:rPr lang="es-ES" sz="2900" dirty="0"/>
              <a:t>de estas herramientas, los estudiantes tienden a emplearlas con fines genuinamente educativos.</a:t>
            </a:r>
          </a:p>
          <a:p>
            <a:endParaRPr lang="es-ES" sz="2400" dirty="0"/>
          </a:p>
          <a:p>
            <a:endParaRPr lang="es-ES" b="1" dirty="0"/>
          </a:p>
          <a:p>
            <a:endParaRPr lang="es-ES" dirty="0"/>
          </a:p>
          <a:p>
            <a:endParaRPr lang="es-ES" dirty="0"/>
          </a:p>
        </p:txBody>
      </p:sp>
      <p:pic>
        <p:nvPicPr>
          <p:cNvPr id="5122" name="Picture 2">
            <a:extLst>
              <a:ext uri="{FF2B5EF4-FFF2-40B4-BE49-F238E27FC236}">
                <a16:creationId xmlns:a16="http://schemas.microsoft.com/office/drawing/2014/main" id="{C332B4F4-88A3-1DD1-8B6C-8AE21C668D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685" y="1872867"/>
            <a:ext cx="3550814" cy="3550814"/>
          </a:xfrm>
          <a:prstGeom prst="rect">
            <a:avLst/>
          </a:prstGeom>
          <a:noFill/>
          <a:extLst>
            <a:ext uri="{909E8E84-426E-40DD-AFC4-6F175D3DCCD1}">
              <a14:hiddenFill xmlns:a14="http://schemas.microsoft.com/office/drawing/2010/main">
                <a:solidFill>
                  <a:srgbClr val="FFFFFF"/>
                </a:solidFill>
              </a14:hiddenFill>
            </a:ext>
          </a:extLst>
        </p:spPr>
      </p:pic>
      <p:sp>
        <p:nvSpPr>
          <p:cNvPr id="4" name="CuadroTexto 3">
            <a:extLst>
              <a:ext uri="{FF2B5EF4-FFF2-40B4-BE49-F238E27FC236}">
                <a16:creationId xmlns:a16="http://schemas.microsoft.com/office/drawing/2014/main" id="{5C4BE7DD-DEFB-2EBB-13D6-75077AB06073}"/>
              </a:ext>
            </a:extLst>
          </p:cNvPr>
          <p:cNvSpPr txBox="1"/>
          <p:nvPr/>
        </p:nvSpPr>
        <p:spPr>
          <a:xfrm>
            <a:off x="331031" y="5831087"/>
            <a:ext cx="4611083" cy="738664"/>
          </a:xfrm>
          <a:prstGeom prst="rect">
            <a:avLst/>
          </a:prstGeom>
          <a:noFill/>
        </p:spPr>
        <p:txBody>
          <a:bodyPr wrap="square">
            <a:spAutoFit/>
          </a:bodyPr>
          <a:lstStyle/>
          <a:p>
            <a:pPr algn="ctr"/>
            <a:r>
              <a:rPr lang="es-ES" sz="1000" b="0" i="0" dirty="0">
                <a:solidFill>
                  <a:srgbClr val="444444"/>
                </a:solidFill>
                <a:effectLst/>
                <a:latin typeface="Open Sans" panose="020B0606030504020204" pitchFamily="34" charset="0"/>
              </a:rPr>
              <a:t>Aguilar, Stephen J., </a:t>
            </a:r>
            <a:r>
              <a:rPr lang="es-ES" sz="1000" b="0" i="0" dirty="0" err="1">
                <a:solidFill>
                  <a:srgbClr val="444444"/>
                </a:solidFill>
                <a:effectLst/>
                <a:latin typeface="Open Sans" panose="020B0606030504020204" pitchFamily="34" charset="0"/>
              </a:rPr>
              <a:t>Benjamin</a:t>
            </a:r>
            <a:r>
              <a:rPr lang="es-ES" sz="1000" b="0" i="0" dirty="0">
                <a:solidFill>
                  <a:srgbClr val="444444"/>
                </a:solidFill>
                <a:effectLst/>
                <a:latin typeface="Open Sans" panose="020B0606030504020204" pitchFamily="34" charset="0"/>
              </a:rPr>
              <a:t> Nye, William </a:t>
            </a:r>
            <a:r>
              <a:rPr lang="es-ES" sz="1000" b="0" i="0" dirty="0" err="1">
                <a:solidFill>
                  <a:srgbClr val="444444"/>
                </a:solidFill>
                <a:effectLst/>
                <a:latin typeface="Open Sans" panose="020B0606030504020204" pitchFamily="34" charset="0"/>
              </a:rPr>
              <a:t>Swartout</a:t>
            </a:r>
            <a:r>
              <a:rPr lang="es-ES" sz="1000" b="0" i="0" dirty="0">
                <a:solidFill>
                  <a:srgbClr val="444444"/>
                </a:solidFill>
                <a:effectLst/>
                <a:latin typeface="Open Sans" panose="020B0606030504020204" pitchFamily="34" charset="0"/>
              </a:rPr>
              <a:t>, Andrea Macias, </a:t>
            </a:r>
            <a:r>
              <a:rPr lang="es-ES" sz="1000" b="0" i="0" dirty="0" err="1">
                <a:solidFill>
                  <a:srgbClr val="444444"/>
                </a:solidFill>
                <a:effectLst/>
                <a:latin typeface="Open Sans" panose="020B0606030504020204" pitchFamily="34" charset="0"/>
              </a:rPr>
              <a:t>Yuqing</a:t>
            </a:r>
            <a:r>
              <a:rPr lang="es-ES" sz="1000" b="0" i="0" dirty="0">
                <a:solidFill>
                  <a:srgbClr val="444444"/>
                </a:solidFill>
                <a:effectLst/>
                <a:latin typeface="Open Sans" panose="020B0606030504020204" pitchFamily="34" charset="0"/>
              </a:rPr>
              <a:t> </a:t>
            </a:r>
            <a:r>
              <a:rPr lang="es-ES" sz="1000" b="0" i="0" dirty="0" err="1">
                <a:solidFill>
                  <a:srgbClr val="444444"/>
                </a:solidFill>
                <a:effectLst/>
                <a:latin typeface="Open Sans" panose="020B0606030504020204" pitchFamily="34" charset="0"/>
              </a:rPr>
              <a:t>Xing</a:t>
            </a:r>
            <a:r>
              <a:rPr lang="es-ES" sz="1000" b="0" i="0" dirty="0">
                <a:solidFill>
                  <a:srgbClr val="444444"/>
                </a:solidFill>
                <a:effectLst/>
                <a:latin typeface="Open Sans" panose="020B0606030504020204" pitchFamily="34" charset="0"/>
              </a:rPr>
              <a:t>, and Rosie Le </a:t>
            </a:r>
            <a:r>
              <a:rPr lang="es-ES" sz="1000" b="0" i="0" dirty="0" err="1">
                <a:solidFill>
                  <a:srgbClr val="444444"/>
                </a:solidFill>
                <a:effectLst/>
                <a:latin typeface="Open Sans" panose="020B0606030504020204" pitchFamily="34" charset="0"/>
              </a:rPr>
              <a:t>Xiu</a:t>
            </a:r>
            <a:r>
              <a:rPr lang="es-ES" sz="1000" b="0" i="0" dirty="0">
                <a:solidFill>
                  <a:srgbClr val="444444"/>
                </a:solidFill>
                <a:effectLst/>
                <a:latin typeface="Open Sans" panose="020B0606030504020204" pitchFamily="34" charset="0"/>
              </a:rPr>
              <a:t>. 2025. “</a:t>
            </a:r>
            <a:r>
              <a:rPr lang="es-ES" sz="1000" b="1" i="0" dirty="0" err="1">
                <a:solidFill>
                  <a:srgbClr val="444444"/>
                </a:solidFill>
                <a:effectLst/>
                <a:latin typeface="Open Sans" panose="020B0606030504020204" pitchFamily="34" charset="0"/>
              </a:rPr>
              <a:t>How</a:t>
            </a:r>
            <a:r>
              <a:rPr lang="es-ES" sz="1000" b="1" i="0" dirty="0">
                <a:solidFill>
                  <a:srgbClr val="444444"/>
                </a:solidFill>
                <a:effectLst/>
                <a:latin typeface="Open Sans" panose="020B0606030504020204" pitchFamily="34" charset="0"/>
              </a:rPr>
              <a:t> </a:t>
            </a:r>
            <a:r>
              <a:rPr lang="es-ES" sz="1000" b="1" i="0" dirty="0" err="1">
                <a:solidFill>
                  <a:srgbClr val="444444"/>
                </a:solidFill>
                <a:effectLst/>
                <a:latin typeface="Open Sans" panose="020B0606030504020204" pitchFamily="34" charset="0"/>
              </a:rPr>
              <a:t>Students</a:t>
            </a:r>
            <a:r>
              <a:rPr lang="es-ES" sz="1000" b="1" i="0" dirty="0">
                <a:solidFill>
                  <a:srgbClr val="444444"/>
                </a:solidFill>
                <a:effectLst/>
                <a:latin typeface="Open Sans" panose="020B0606030504020204" pitchFamily="34" charset="0"/>
              </a:rPr>
              <a:t> and </a:t>
            </a:r>
            <a:r>
              <a:rPr lang="es-ES" sz="1000" b="1" i="0" dirty="0" err="1">
                <a:solidFill>
                  <a:srgbClr val="444444"/>
                </a:solidFill>
                <a:effectLst/>
                <a:latin typeface="Open Sans" panose="020B0606030504020204" pitchFamily="34" charset="0"/>
              </a:rPr>
              <a:t>Teachers</a:t>
            </a:r>
            <a:r>
              <a:rPr lang="es-ES" sz="1000" b="1" i="0" dirty="0">
                <a:solidFill>
                  <a:srgbClr val="444444"/>
                </a:solidFill>
                <a:effectLst/>
                <a:latin typeface="Open Sans" panose="020B0606030504020204" pitchFamily="34" charset="0"/>
              </a:rPr>
              <a:t> </a:t>
            </a:r>
            <a:r>
              <a:rPr lang="es-ES" sz="1000" b="1" i="0" dirty="0" err="1">
                <a:solidFill>
                  <a:srgbClr val="444444"/>
                </a:solidFill>
                <a:effectLst/>
                <a:latin typeface="Open Sans" panose="020B0606030504020204" pitchFamily="34" charset="0"/>
              </a:rPr>
              <a:t>Worldwide</a:t>
            </a:r>
            <a:r>
              <a:rPr lang="es-ES" sz="1000" b="1" i="0" dirty="0">
                <a:solidFill>
                  <a:srgbClr val="444444"/>
                </a:solidFill>
                <a:effectLst/>
                <a:latin typeface="Open Sans" panose="020B0606030504020204" pitchFamily="34" charset="0"/>
              </a:rPr>
              <a:t> Are </a:t>
            </a:r>
            <a:r>
              <a:rPr lang="es-ES" sz="1000" b="1" i="0" dirty="0" err="1">
                <a:solidFill>
                  <a:srgbClr val="444444"/>
                </a:solidFill>
                <a:effectLst/>
                <a:latin typeface="Open Sans" panose="020B0606030504020204" pitchFamily="34" charset="0"/>
              </a:rPr>
              <a:t>Adapting</a:t>
            </a:r>
            <a:r>
              <a:rPr lang="es-ES" sz="1000" b="1" i="0" dirty="0">
                <a:solidFill>
                  <a:srgbClr val="444444"/>
                </a:solidFill>
                <a:effectLst/>
                <a:latin typeface="Open Sans" panose="020B0606030504020204" pitchFamily="34" charset="0"/>
              </a:rPr>
              <a:t> </a:t>
            </a:r>
            <a:r>
              <a:rPr lang="es-ES" sz="1000" b="1" i="0" dirty="0" err="1">
                <a:solidFill>
                  <a:srgbClr val="444444"/>
                </a:solidFill>
                <a:effectLst/>
                <a:latin typeface="Open Sans" panose="020B0606030504020204" pitchFamily="34" charset="0"/>
              </a:rPr>
              <a:t>to</a:t>
            </a:r>
            <a:r>
              <a:rPr lang="es-ES" sz="1000" b="1" i="0" dirty="0">
                <a:solidFill>
                  <a:srgbClr val="444444"/>
                </a:solidFill>
                <a:effectLst/>
                <a:latin typeface="Open Sans" panose="020B0606030504020204" pitchFamily="34" charset="0"/>
              </a:rPr>
              <a:t> AI</a:t>
            </a:r>
            <a:r>
              <a:rPr lang="es-ES" sz="1000" b="0" i="0" dirty="0">
                <a:solidFill>
                  <a:srgbClr val="444444"/>
                </a:solidFill>
                <a:effectLst/>
                <a:latin typeface="Open Sans" panose="020B0606030504020204" pitchFamily="34" charset="0"/>
              </a:rPr>
              <a:t>.” </a:t>
            </a:r>
            <a:r>
              <a:rPr lang="es-ES" sz="1000" b="0" i="0" dirty="0" err="1">
                <a:solidFill>
                  <a:srgbClr val="444444"/>
                </a:solidFill>
                <a:effectLst/>
                <a:latin typeface="Open Sans" panose="020B0606030504020204" pitchFamily="34" charset="0"/>
              </a:rPr>
              <a:t>EdArXiv</a:t>
            </a:r>
            <a:r>
              <a:rPr lang="es-ES" sz="1000" b="0" i="0" dirty="0">
                <a:solidFill>
                  <a:srgbClr val="444444"/>
                </a:solidFill>
                <a:effectLst/>
                <a:latin typeface="Open Sans" panose="020B0606030504020204" pitchFamily="34" charset="0"/>
              </a:rPr>
              <a:t>. August </a:t>
            </a:r>
            <a:r>
              <a:rPr lang="es-ES" sz="1200" b="0" i="0" dirty="0">
                <a:solidFill>
                  <a:srgbClr val="444444"/>
                </a:solidFill>
                <a:effectLst/>
                <a:latin typeface="Open Sans" panose="020B0606030504020204" pitchFamily="34" charset="0"/>
              </a:rPr>
              <a:t>25. </a:t>
            </a:r>
            <a:r>
              <a:rPr lang="es-ES" sz="1200" b="0" i="0" dirty="0">
                <a:solidFill>
                  <a:srgbClr val="21759B"/>
                </a:solidFill>
                <a:effectLst/>
                <a:latin typeface="Open Sans" panose="020B0606030504020204" pitchFamily="34" charset="0"/>
                <a:hlinkClick r:id="rId4"/>
              </a:rPr>
              <a:t>doi:10.35542/osf.io/wr6n3_v2</a:t>
            </a:r>
            <a:endParaRPr lang="es-ES" sz="1200" dirty="0"/>
          </a:p>
        </p:txBody>
      </p:sp>
    </p:spTree>
    <p:extLst>
      <p:ext uri="{BB962C8B-B14F-4D97-AF65-F5344CB8AC3E}">
        <p14:creationId xmlns:p14="http://schemas.microsoft.com/office/powerpoint/2010/main" val="11873169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477CAE-50B2-6B3A-9EEA-3A87FB48988D}"/>
              </a:ext>
            </a:extLst>
          </p:cNvPr>
          <p:cNvSpPr>
            <a:spLocks noGrp="1"/>
          </p:cNvSpPr>
          <p:nvPr>
            <p:ph type="title"/>
          </p:nvPr>
        </p:nvSpPr>
        <p:spPr>
          <a:xfrm>
            <a:off x="1513114" y="430439"/>
            <a:ext cx="3646714" cy="1325563"/>
          </a:xfrm>
        </p:spPr>
        <p:txBody>
          <a:bodyPr/>
          <a:lstStyle/>
          <a:p>
            <a:pPr algn="ctr"/>
            <a:r>
              <a:rPr lang="es-ES" dirty="0"/>
              <a:t>Percepciones del uso de la IA</a:t>
            </a:r>
          </a:p>
        </p:txBody>
      </p:sp>
      <p:pic>
        <p:nvPicPr>
          <p:cNvPr id="18434" name="Picture 2">
            <a:extLst>
              <a:ext uri="{FF2B5EF4-FFF2-40B4-BE49-F238E27FC236}">
                <a16:creationId xmlns:a16="http://schemas.microsoft.com/office/drawing/2014/main" id="{716B2B31-4BBD-4250-06B8-16DE46B3DB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6357" y="279868"/>
            <a:ext cx="4386943" cy="6578132"/>
          </a:xfrm>
          <a:prstGeom prst="rect">
            <a:avLst/>
          </a:prstGeom>
          <a:noFill/>
          <a:extLst>
            <a:ext uri="{909E8E84-426E-40DD-AFC4-6F175D3DCCD1}">
              <a14:hiddenFill xmlns:a14="http://schemas.microsoft.com/office/drawing/2010/main">
                <a:solidFill>
                  <a:srgbClr val="FFFFFF"/>
                </a:solidFill>
              </a14:hiddenFill>
            </a:ext>
          </a:extLst>
        </p:spPr>
      </p:pic>
      <p:sp>
        <p:nvSpPr>
          <p:cNvPr id="4" name="CuadroTexto 3">
            <a:extLst>
              <a:ext uri="{FF2B5EF4-FFF2-40B4-BE49-F238E27FC236}">
                <a16:creationId xmlns:a16="http://schemas.microsoft.com/office/drawing/2014/main" id="{05EEEC9C-EF03-C729-0896-B10D00464D93}"/>
              </a:ext>
            </a:extLst>
          </p:cNvPr>
          <p:cNvSpPr txBox="1"/>
          <p:nvPr/>
        </p:nvSpPr>
        <p:spPr>
          <a:xfrm>
            <a:off x="1028700" y="5842337"/>
            <a:ext cx="4446815" cy="1015663"/>
          </a:xfrm>
          <a:prstGeom prst="rect">
            <a:avLst/>
          </a:prstGeom>
          <a:noFill/>
        </p:spPr>
        <p:txBody>
          <a:bodyPr wrap="square" rtlCol="0">
            <a:spAutoFit/>
          </a:bodyPr>
          <a:lstStyle/>
          <a:p>
            <a:pPr algn="ctr" fontAlgn="base"/>
            <a:r>
              <a:rPr lang="en-US" sz="1400" dirty="0"/>
              <a:t>Flaherty, Colleen. “</a:t>
            </a:r>
            <a:r>
              <a:rPr lang="en-US" sz="1400" b="1" dirty="0"/>
              <a:t>How AI Is Changing—Not ‘Killing’—College</a:t>
            </a:r>
            <a:r>
              <a:rPr lang="en-US" sz="1400" dirty="0"/>
              <a:t>.” </a:t>
            </a:r>
            <a:r>
              <a:rPr lang="en-US" sz="1400" i="1" dirty="0"/>
              <a:t>Inside Higher Ed</a:t>
            </a:r>
            <a:r>
              <a:rPr lang="en-US" sz="1400" dirty="0"/>
              <a:t>, August 29, 2025</a:t>
            </a:r>
          </a:p>
          <a:p>
            <a:pPr algn="ctr" fontAlgn="base"/>
            <a:r>
              <a:rPr lang="en-US" sz="1400" dirty="0" err="1">
                <a:hlinkClick r:id="rId3"/>
              </a:rPr>
              <a:t>Texto</a:t>
            </a:r>
            <a:r>
              <a:rPr lang="en-US" sz="1400" dirty="0">
                <a:hlinkClick r:id="rId3"/>
              </a:rPr>
              <a:t> </a:t>
            </a:r>
            <a:r>
              <a:rPr lang="en-US" sz="1400" dirty="0" err="1">
                <a:hlinkClick r:id="rId3"/>
              </a:rPr>
              <a:t>completo</a:t>
            </a:r>
            <a:endParaRPr lang="en-US" sz="1400" dirty="0"/>
          </a:p>
          <a:p>
            <a:endParaRPr lang="es-ES" dirty="0"/>
          </a:p>
        </p:txBody>
      </p:sp>
      <p:sp>
        <p:nvSpPr>
          <p:cNvPr id="5" name="CuadroTexto 4">
            <a:extLst>
              <a:ext uri="{FF2B5EF4-FFF2-40B4-BE49-F238E27FC236}">
                <a16:creationId xmlns:a16="http://schemas.microsoft.com/office/drawing/2014/main" id="{7B6D12ED-0E64-7700-5568-67AB629FFE38}"/>
              </a:ext>
            </a:extLst>
          </p:cNvPr>
          <p:cNvSpPr txBox="1"/>
          <p:nvPr/>
        </p:nvSpPr>
        <p:spPr>
          <a:xfrm>
            <a:off x="500743" y="2136338"/>
            <a:ext cx="6052457" cy="3139321"/>
          </a:xfrm>
          <a:prstGeom prst="rect">
            <a:avLst/>
          </a:prstGeom>
          <a:noFill/>
        </p:spPr>
        <p:txBody>
          <a:bodyPr wrap="square" rtlCol="0">
            <a:spAutoFit/>
          </a:bodyPr>
          <a:lstStyle/>
          <a:p>
            <a:pPr algn="ctr"/>
            <a:r>
              <a:rPr lang="es-ES" b="1" dirty="0"/>
              <a:t>El 85 %, informó haber utilizado inteligencia artificial generativa </a:t>
            </a:r>
            <a:r>
              <a:rPr lang="es-ES" dirty="0"/>
              <a:t>en cursos durante el último año. </a:t>
            </a:r>
          </a:p>
          <a:p>
            <a:endParaRPr lang="es-ES" dirty="0"/>
          </a:p>
          <a:p>
            <a:pPr algn="ctr"/>
            <a:r>
              <a:rPr lang="es-ES" dirty="0"/>
              <a:t>Las actividades más comunes incluyen</a:t>
            </a:r>
            <a:r>
              <a:rPr lang="es-ES" b="1" dirty="0"/>
              <a:t>: lluvia de ideas </a:t>
            </a:r>
            <a:r>
              <a:rPr lang="es-ES" dirty="0"/>
              <a:t>(55 %), preguntas tipo </a:t>
            </a:r>
            <a:r>
              <a:rPr lang="es-ES" b="1" dirty="0"/>
              <a:t>tutor</a:t>
            </a:r>
            <a:r>
              <a:rPr lang="es-ES" dirty="0"/>
              <a:t> (50 %) y </a:t>
            </a:r>
            <a:r>
              <a:rPr lang="es-ES" b="1" dirty="0"/>
              <a:t>preparación para exámenes</a:t>
            </a:r>
            <a:r>
              <a:rPr lang="es-ES" dirty="0"/>
              <a:t> o test (46 %). Le siguen funciones como edición de trabajos y generación de resúmenes.</a:t>
            </a:r>
          </a:p>
          <a:p>
            <a:endParaRPr lang="es-ES" dirty="0"/>
          </a:p>
          <a:p>
            <a:pPr algn="ctr"/>
            <a:r>
              <a:rPr lang="es-ES" dirty="0"/>
              <a:t>En contraste, solo el </a:t>
            </a:r>
            <a:r>
              <a:rPr lang="es-ES" b="1" dirty="0"/>
              <a:t>25 % admite usar IA para completar tareas completas, y apenas el 19 % para redactar ensayos enteros</a:t>
            </a:r>
          </a:p>
        </p:txBody>
      </p:sp>
    </p:spTree>
    <p:extLst>
      <p:ext uri="{BB962C8B-B14F-4D97-AF65-F5344CB8AC3E}">
        <p14:creationId xmlns:p14="http://schemas.microsoft.com/office/powerpoint/2010/main" val="25820763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65CE4D5-8A1F-D37E-C649-1597EEF5AF2C}"/>
              </a:ext>
            </a:extLst>
          </p:cNvPr>
          <p:cNvSpPr>
            <a:spLocks noGrp="1"/>
          </p:cNvSpPr>
          <p:nvPr>
            <p:ph type="title"/>
          </p:nvPr>
        </p:nvSpPr>
        <p:spPr>
          <a:xfrm>
            <a:off x="876693" y="382163"/>
            <a:ext cx="4597747" cy="1616203"/>
          </a:xfrm>
        </p:spPr>
        <p:txBody>
          <a:bodyPr anchor="b">
            <a:normAutofit/>
          </a:bodyPr>
          <a:lstStyle/>
          <a:p>
            <a:br>
              <a:rPr lang="es-ES" sz="2700" b="1" dirty="0"/>
            </a:br>
            <a:r>
              <a:rPr lang="es-ES" sz="2700" b="1" dirty="0"/>
              <a:t>Perspectivas del Profesorado</a:t>
            </a:r>
            <a:br>
              <a:rPr lang="es-ES" sz="2700" dirty="0"/>
            </a:br>
            <a:endParaRPr lang="es-ES" sz="2700" dirty="0"/>
          </a:p>
        </p:txBody>
      </p:sp>
      <p:sp>
        <p:nvSpPr>
          <p:cNvPr id="3" name="Marcador de contenido 2">
            <a:extLst>
              <a:ext uri="{FF2B5EF4-FFF2-40B4-BE49-F238E27FC236}">
                <a16:creationId xmlns:a16="http://schemas.microsoft.com/office/drawing/2014/main" id="{7238AB09-D97A-E7C6-5044-F61C58849395}"/>
              </a:ext>
            </a:extLst>
          </p:cNvPr>
          <p:cNvSpPr>
            <a:spLocks noGrp="1"/>
          </p:cNvSpPr>
          <p:nvPr>
            <p:ph idx="1"/>
          </p:nvPr>
        </p:nvSpPr>
        <p:spPr>
          <a:xfrm>
            <a:off x="876693" y="2533476"/>
            <a:ext cx="4597746" cy="3447832"/>
          </a:xfrm>
        </p:spPr>
        <p:txBody>
          <a:bodyPr anchor="t">
            <a:normAutofit/>
          </a:bodyPr>
          <a:lstStyle/>
          <a:p>
            <a:r>
              <a:rPr lang="es-ES" sz="1700" dirty="0"/>
              <a:t>Aunque muchos docentes </a:t>
            </a:r>
            <a:r>
              <a:rPr lang="es-ES" sz="1700" b="1" dirty="0"/>
              <a:t>reconocen el potencial de la I</a:t>
            </a:r>
            <a:r>
              <a:rPr lang="es-ES" sz="1700" dirty="0"/>
              <a:t>A para automatizar tareas administrativas y personalizar el aprendizaje</a:t>
            </a:r>
          </a:p>
          <a:p>
            <a:r>
              <a:rPr lang="es-ES" sz="1700" dirty="0"/>
              <a:t>Sin embargo, persisten </a:t>
            </a:r>
            <a:r>
              <a:rPr lang="es-ES" sz="1700" b="1" dirty="0"/>
              <a:t>preocupaciones significativas sobre plagio, pérdida de creatividad estudiantil </a:t>
            </a:r>
          </a:p>
          <a:p>
            <a:r>
              <a:rPr lang="es-ES" sz="1700" dirty="0"/>
              <a:t>Paradójicamente, existe una </a:t>
            </a:r>
            <a:r>
              <a:rPr lang="es-ES" sz="1700" b="1" dirty="0"/>
              <a:t>brecha notable entre el conocimiento teórico de la IA y su aplicación práctica en el aula</a:t>
            </a:r>
            <a:r>
              <a:rPr lang="es-ES" sz="1700" dirty="0"/>
              <a:t>, ya que el uso frecuente de estas herramientas sigue siendo limitado.</a:t>
            </a:r>
          </a:p>
          <a:p>
            <a:endParaRPr lang="es-ES" sz="1700" b="1" dirty="0"/>
          </a:p>
        </p:txBody>
      </p:sp>
      <p:pic>
        <p:nvPicPr>
          <p:cNvPr id="6146" name="Picture 2">
            <a:extLst>
              <a:ext uri="{FF2B5EF4-FFF2-40B4-BE49-F238E27FC236}">
                <a16:creationId xmlns:a16="http://schemas.microsoft.com/office/drawing/2014/main" id="{B985B141-461A-4F0F-405D-BD8E184D06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5942" r="4948"/>
          <a:stretch>
            <a:fillRect/>
          </a:stretch>
        </p:blipFill>
        <p:spPr bwMode="auto">
          <a:xfrm>
            <a:off x="6940625" y="946360"/>
            <a:ext cx="3827415" cy="4305924"/>
          </a:xfrm>
          <a:prstGeom prst="rect">
            <a:avLst/>
          </a:prstGeom>
          <a:noFill/>
          <a:extLst>
            <a:ext uri="{909E8E84-426E-40DD-AFC4-6F175D3DCCD1}">
              <a14:hiddenFill xmlns:a14="http://schemas.microsoft.com/office/drawing/2010/main">
                <a:solidFill>
                  <a:srgbClr val="FFFFFF"/>
                </a:solidFill>
              </a14:hiddenFill>
            </a:ext>
          </a:extLst>
        </p:spPr>
      </p:pic>
      <p:grpSp>
        <p:nvGrpSpPr>
          <p:cNvPr id="6158" name="Group 6157">
            <a:extLst>
              <a:ext uri="{FF2B5EF4-FFF2-40B4-BE49-F238E27FC236}">
                <a16:creationId xmlns:a16="http://schemas.microsoft.com/office/drawing/2014/main" id="{1FD67D68-9B83-C338-8342-3348D8F2234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025" y="6737718"/>
            <a:ext cx="12207200" cy="123363"/>
            <a:chOff x="-5025" y="6737718"/>
            <a:chExt cx="12207200" cy="123363"/>
          </a:xfrm>
        </p:grpSpPr>
        <p:sp>
          <p:nvSpPr>
            <p:cNvPr id="6159" name="Rectangle 6158">
              <a:extLst>
                <a:ext uri="{FF2B5EF4-FFF2-40B4-BE49-F238E27FC236}">
                  <a16:creationId xmlns:a16="http://schemas.microsoft.com/office/drawing/2014/main" id="{1E397F34-6B84-0D3B-0F29-B1D134B3B8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60" name="Rectangle 6159">
              <a:extLst>
                <a:ext uri="{FF2B5EF4-FFF2-40B4-BE49-F238E27FC236}">
                  <a16:creationId xmlns:a16="http://schemas.microsoft.com/office/drawing/2014/main" id="{9BD98075-BFC1-BE9C-7FB7-23FE55E433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CuadroTexto 3">
            <a:extLst>
              <a:ext uri="{FF2B5EF4-FFF2-40B4-BE49-F238E27FC236}">
                <a16:creationId xmlns:a16="http://schemas.microsoft.com/office/drawing/2014/main" id="{A40E1530-C850-65FD-1BCB-6605473BCC7C}"/>
              </a:ext>
            </a:extLst>
          </p:cNvPr>
          <p:cNvSpPr txBox="1"/>
          <p:nvPr/>
        </p:nvSpPr>
        <p:spPr>
          <a:xfrm>
            <a:off x="6704224" y="5611976"/>
            <a:ext cx="4611083" cy="738664"/>
          </a:xfrm>
          <a:prstGeom prst="rect">
            <a:avLst/>
          </a:prstGeom>
          <a:noFill/>
        </p:spPr>
        <p:txBody>
          <a:bodyPr wrap="square">
            <a:spAutoFit/>
          </a:bodyPr>
          <a:lstStyle/>
          <a:p>
            <a:pPr algn="ctr"/>
            <a:r>
              <a:rPr lang="es-ES" sz="1000" b="0" i="0" dirty="0">
                <a:solidFill>
                  <a:srgbClr val="444444"/>
                </a:solidFill>
                <a:effectLst/>
                <a:latin typeface="Open Sans" panose="020B0606030504020204" pitchFamily="34" charset="0"/>
              </a:rPr>
              <a:t>Aguilar, Stephen J., </a:t>
            </a:r>
            <a:r>
              <a:rPr lang="es-ES" sz="1000" b="0" i="0" dirty="0" err="1">
                <a:solidFill>
                  <a:srgbClr val="444444"/>
                </a:solidFill>
                <a:effectLst/>
                <a:latin typeface="Open Sans" panose="020B0606030504020204" pitchFamily="34" charset="0"/>
              </a:rPr>
              <a:t>Benjamin</a:t>
            </a:r>
            <a:r>
              <a:rPr lang="es-ES" sz="1000" b="0" i="0" dirty="0">
                <a:solidFill>
                  <a:srgbClr val="444444"/>
                </a:solidFill>
                <a:effectLst/>
                <a:latin typeface="Open Sans" panose="020B0606030504020204" pitchFamily="34" charset="0"/>
              </a:rPr>
              <a:t> Nye, William </a:t>
            </a:r>
            <a:r>
              <a:rPr lang="es-ES" sz="1000" b="0" i="0" dirty="0" err="1">
                <a:solidFill>
                  <a:srgbClr val="444444"/>
                </a:solidFill>
                <a:effectLst/>
                <a:latin typeface="Open Sans" panose="020B0606030504020204" pitchFamily="34" charset="0"/>
              </a:rPr>
              <a:t>Swartout</a:t>
            </a:r>
            <a:r>
              <a:rPr lang="es-ES" sz="1000" b="0" i="0" dirty="0">
                <a:solidFill>
                  <a:srgbClr val="444444"/>
                </a:solidFill>
                <a:effectLst/>
                <a:latin typeface="Open Sans" panose="020B0606030504020204" pitchFamily="34" charset="0"/>
              </a:rPr>
              <a:t>, Andrea Macias, </a:t>
            </a:r>
            <a:r>
              <a:rPr lang="es-ES" sz="1000" b="0" i="0" dirty="0" err="1">
                <a:solidFill>
                  <a:srgbClr val="444444"/>
                </a:solidFill>
                <a:effectLst/>
                <a:latin typeface="Open Sans" panose="020B0606030504020204" pitchFamily="34" charset="0"/>
              </a:rPr>
              <a:t>Yuqing</a:t>
            </a:r>
            <a:r>
              <a:rPr lang="es-ES" sz="1000" b="0" i="0" dirty="0">
                <a:solidFill>
                  <a:srgbClr val="444444"/>
                </a:solidFill>
                <a:effectLst/>
                <a:latin typeface="Open Sans" panose="020B0606030504020204" pitchFamily="34" charset="0"/>
              </a:rPr>
              <a:t> </a:t>
            </a:r>
            <a:r>
              <a:rPr lang="es-ES" sz="1000" b="0" i="0" dirty="0" err="1">
                <a:solidFill>
                  <a:srgbClr val="444444"/>
                </a:solidFill>
                <a:effectLst/>
                <a:latin typeface="Open Sans" panose="020B0606030504020204" pitchFamily="34" charset="0"/>
              </a:rPr>
              <a:t>Xing</a:t>
            </a:r>
            <a:r>
              <a:rPr lang="es-ES" sz="1000" b="0" i="0" dirty="0">
                <a:solidFill>
                  <a:srgbClr val="444444"/>
                </a:solidFill>
                <a:effectLst/>
                <a:latin typeface="Open Sans" panose="020B0606030504020204" pitchFamily="34" charset="0"/>
              </a:rPr>
              <a:t>, and Rosie Le </a:t>
            </a:r>
            <a:r>
              <a:rPr lang="es-ES" sz="1000" b="0" i="0" dirty="0" err="1">
                <a:solidFill>
                  <a:srgbClr val="444444"/>
                </a:solidFill>
                <a:effectLst/>
                <a:latin typeface="Open Sans" panose="020B0606030504020204" pitchFamily="34" charset="0"/>
              </a:rPr>
              <a:t>Xiu</a:t>
            </a:r>
            <a:r>
              <a:rPr lang="es-ES" sz="1000" b="0" i="0" dirty="0">
                <a:solidFill>
                  <a:srgbClr val="444444"/>
                </a:solidFill>
                <a:effectLst/>
                <a:latin typeface="Open Sans" panose="020B0606030504020204" pitchFamily="34" charset="0"/>
              </a:rPr>
              <a:t>. 2025. “</a:t>
            </a:r>
            <a:r>
              <a:rPr lang="es-ES" sz="1000" b="1" i="0" dirty="0" err="1">
                <a:solidFill>
                  <a:srgbClr val="444444"/>
                </a:solidFill>
                <a:effectLst/>
                <a:latin typeface="Open Sans" panose="020B0606030504020204" pitchFamily="34" charset="0"/>
              </a:rPr>
              <a:t>How</a:t>
            </a:r>
            <a:r>
              <a:rPr lang="es-ES" sz="1000" b="1" i="0" dirty="0">
                <a:solidFill>
                  <a:srgbClr val="444444"/>
                </a:solidFill>
                <a:effectLst/>
                <a:latin typeface="Open Sans" panose="020B0606030504020204" pitchFamily="34" charset="0"/>
              </a:rPr>
              <a:t> </a:t>
            </a:r>
            <a:r>
              <a:rPr lang="es-ES" sz="1000" b="1" i="0" dirty="0" err="1">
                <a:solidFill>
                  <a:srgbClr val="444444"/>
                </a:solidFill>
                <a:effectLst/>
                <a:latin typeface="Open Sans" panose="020B0606030504020204" pitchFamily="34" charset="0"/>
              </a:rPr>
              <a:t>Students</a:t>
            </a:r>
            <a:r>
              <a:rPr lang="es-ES" sz="1000" b="1" i="0" dirty="0">
                <a:solidFill>
                  <a:srgbClr val="444444"/>
                </a:solidFill>
                <a:effectLst/>
                <a:latin typeface="Open Sans" panose="020B0606030504020204" pitchFamily="34" charset="0"/>
              </a:rPr>
              <a:t> and </a:t>
            </a:r>
            <a:r>
              <a:rPr lang="es-ES" sz="1000" b="1" i="0" dirty="0" err="1">
                <a:solidFill>
                  <a:srgbClr val="444444"/>
                </a:solidFill>
                <a:effectLst/>
                <a:latin typeface="Open Sans" panose="020B0606030504020204" pitchFamily="34" charset="0"/>
              </a:rPr>
              <a:t>Teachers</a:t>
            </a:r>
            <a:r>
              <a:rPr lang="es-ES" sz="1000" b="1" i="0" dirty="0">
                <a:solidFill>
                  <a:srgbClr val="444444"/>
                </a:solidFill>
                <a:effectLst/>
                <a:latin typeface="Open Sans" panose="020B0606030504020204" pitchFamily="34" charset="0"/>
              </a:rPr>
              <a:t> </a:t>
            </a:r>
            <a:r>
              <a:rPr lang="es-ES" sz="1000" b="1" i="0" dirty="0" err="1">
                <a:solidFill>
                  <a:srgbClr val="444444"/>
                </a:solidFill>
                <a:effectLst/>
                <a:latin typeface="Open Sans" panose="020B0606030504020204" pitchFamily="34" charset="0"/>
              </a:rPr>
              <a:t>Worldwide</a:t>
            </a:r>
            <a:r>
              <a:rPr lang="es-ES" sz="1000" b="1" i="0" dirty="0">
                <a:solidFill>
                  <a:srgbClr val="444444"/>
                </a:solidFill>
                <a:effectLst/>
                <a:latin typeface="Open Sans" panose="020B0606030504020204" pitchFamily="34" charset="0"/>
              </a:rPr>
              <a:t> Are </a:t>
            </a:r>
            <a:r>
              <a:rPr lang="es-ES" sz="1000" b="1" i="0" dirty="0" err="1">
                <a:solidFill>
                  <a:srgbClr val="444444"/>
                </a:solidFill>
                <a:effectLst/>
                <a:latin typeface="Open Sans" panose="020B0606030504020204" pitchFamily="34" charset="0"/>
              </a:rPr>
              <a:t>Adapting</a:t>
            </a:r>
            <a:r>
              <a:rPr lang="es-ES" sz="1000" b="1" i="0" dirty="0">
                <a:solidFill>
                  <a:srgbClr val="444444"/>
                </a:solidFill>
                <a:effectLst/>
                <a:latin typeface="Open Sans" panose="020B0606030504020204" pitchFamily="34" charset="0"/>
              </a:rPr>
              <a:t> </a:t>
            </a:r>
            <a:r>
              <a:rPr lang="es-ES" sz="1000" b="1" i="0" dirty="0" err="1">
                <a:solidFill>
                  <a:srgbClr val="444444"/>
                </a:solidFill>
                <a:effectLst/>
                <a:latin typeface="Open Sans" panose="020B0606030504020204" pitchFamily="34" charset="0"/>
              </a:rPr>
              <a:t>to</a:t>
            </a:r>
            <a:r>
              <a:rPr lang="es-ES" sz="1000" b="1" i="0" dirty="0">
                <a:solidFill>
                  <a:srgbClr val="444444"/>
                </a:solidFill>
                <a:effectLst/>
                <a:latin typeface="Open Sans" panose="020B0606030504020204" pitchFamily="34" charset="0"/>
              </a:rPr>
              <a:t> AI</a:t>
            </a:r>
            <a:r>
              <a:rPr lang="es-ES" sz="1000" b="0" i="0" dirty="0">
                <a:solidFill>
                  <a:srgbClr val="444444"/>
                </a:solidFill>
                <a:effectLst/>
                <a:latin typeface="Open Sans" panose="020B0606030504020204" pitchFamily="34" charset="0"/>
              </a:rPr>
              <a:t>.” </a:t>
            </a:r>
            <a:r>
              <a:rPr lang="es-ES" sz="1000" b="0" i="0" dirty="0" err="1">
                <a:solidFill>
                  <a:srgbClr val="444444"/>
                </a:solidFill>
                <a:effectLst/>
                <a:latin typeface="Open Sans" panose="020B0606030504020204" pitchFamily="34" charset="0"/>
              </a:rPr>
              <a:t>EdArXiv</a:t>
            </a:r>
            <a:r>
              <a:rPr lang="es-ES" sz="1000" b="0" i="0" dirty="0">
                <a:solidFill>
                  <a:srgbClr val="444444"/>
                </a:solidFill>
                <a:effectLst/>
                <a:latin typeface="Open Sans" panose="020B0606030504020204" pitchFamily="34" charset="0"/>
              </a:rPr>
              <a:t>. August </a:t>
            </a:r>
            <a:r>
              <a:rPr lang="es-ES" sz="1200" b="0" i="0" dirty="0">
                <a:solidFill>
                  <a:srgbClr val="444444"/>
                </a:solidFill>
                <a:effectLst/>
                <a:latin typeface="Open Sans" panose="020B0606030504020204" pitchFamily="34" charset="0"/>
              </a:rPr>
              <a:t>25. </a:t>
            </a:r>
            <a:r>
              <a:rPr lang="es-ES" sz="1200" b="0" i="0" dirty="0">
                <a:solidFill>
                  <a:srgbClr val="21759B"/>
                </a:solidFill>
                <a:effectLst/>
                <a:latin typeface="Open Sans" panose="020B0606030504020204" pitchFamily="34" charset="0"/>
                <a:hlinkClick r:id="rId4"/>
              </a:rPr>
              <a:t>doi:10.35542/osf.io/wr6n3_v2</a:t>
            </a:r>
            <a:endParaRPr lang="es-ES" sz="1200" dirty="0"/>
          </a:p>
        </p:txBody>
      </p:sp>
    </p:spTree>
    <p:extLst>
      <p:ext uri="{BB962C8B-B14F-4D97-AF65-F5344CB8AC3E}">
        <p14:creationId xmlns:p14="http://schemas.microsoft.com/office/powerpoint/2010/main" val="9603671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4EC4999-C0E3-6A78-1FBE-0330F41E7025}"/>
              </a:ext>
            </a:extLst>
          </p:cNvPr>
          <p:cNvSpPr>
            <a:spLocks noGrp="1"/>
          </p:cNvSpPr>
          <p:nvPr>
            <p:ph type="title"/>
          </p:nvPr>
        </p:nvSpPr>
        <p:spPr/>
        <p:txBody>
          <a:bodyPr/>
          <a:lstStyle/>
          <a:p>
            <a:r>
              <a:rPr lang="es-ES" dirty="0"/>
              <a:t>Uso profesorado</a:t>
            </a:r>
          </a:p>
        </p:txBody>
      </p:sp>
      <p:sp>
        <p:nvSpPr>
          <p:cNvPr id="3" name="Marcador de contenido 2">
            <a:extLst>
              <a:ext uri="{FF2B5EF4-FFF2-40B4-BE49-F238E27FC236}">
                <a16:creationId xmlns:a16="http://schemas.microsoft.com/office/drawing/2014/main" id="{31623A8E-5A04-ACAC-4922-86A963385145}"/>
              </a:ext>
            </a:extLst>
          </p:cNvPr>
          <p:cNvSpPr>
            <a:spLocks noGrp="1"/>
          </p:cNvSpPr>
          <p:nvPr>
            <p:ph idx="1"/>
          </p:nvPr>
        </p:nvSpPr>
        <p:spPr>
          <a:xfrm>
            <a:off x="674914" y="1455363"/>
            <a:ext cx="5910943" cy="3266967"/>
          </a:xfrm>
        </p:spPr>
        <p:txBody>
          <a:bodyPr>
            <a:normAutofit/>
          </a:bodyPr>
          <a:lstStyle/>
          <a:p>
            <a:pPr marL="0" indent="0">
              <a:buNone/>
            </a:pPr>
            <a:endParaRPr lang="es-ES" sz="2400" b="1" dirty="0"/>
          </a:p>
          <a:p>
            <a:pPr marL="0" indent="0">
              <a:buNone/>
            </a:pPr>
            <a:endParaRPr lang="es-ES" sz="2400" b="1" dirty="0"/>
          </a:p>
          <a:p>
            <a:pPr marL="0" indent="0">
              <a:buNone/>
            </a:pPr>
            <a:endParaRPr lang="es-ES" sz="2400" b="1" dirty="0"/>
          </a:p>
          <a:p>
            <a:pPr marL="0" indent="0" algn="ctr">
              <a:buNone/>
            </a:pPr>
            <a:r>
              <a:rPr lang="es-ES" sz="2400" b="1" dirty="0"/>
              <a:t>El 73% de los profesores afirma haber utilizado IA en alguna ocasión</a:t>
            </a:r>
            <a:r>
              <a:rPr lang="es-ES" sz="2400" dirty="0"/>
              <a:t>, para </a:t>
            </a:r>
            <a:r>
              <a:rPr lang="es-ES" sz="2400" u="sng" dirty="0"/>
              <a:t>preparar las clases </a:t>
            </a:r>
            <a:r>
              <a:rPr lang="es-ES" sz="2400" dirty="0"/>
              <a:t>(64%) y para </a:t>
            </a:r>
            <a:r>
              <a:rPr lang="es-ES" sz="2400" u="sng" dirty="0"/>
              <a:t>complementar los contenidos </a:t>
            </a:r>
            <a:r>
              <a:rPr lang="es-ES" sz="2400" dirty="0"/>
              <a:t>(50%)</a:t>
            </a:r>
          </a:p>
        </p:txBody>
      </p:sp>
      <p:sp>
        <p:nvSpPr>
          <p:cNvPr id="5" name="CuadroTexto 4">
            <a:extLst>
              <a:ext uri="{FF2B5EF4-FFF2-40B4-BE49-F238E27FC236}">
                <a16:creationId xmlns:a16="http://schemas.microsoft.com/office/drawing/2014/main" id="{EF461FE1-BE61-30A6-7444-AD9A0E9C1FCA}"/>
              </a:ext>
            </a:extLst>
          </p:cNvPr>
          <p:cNvSpPr txBox="1"/>
          <p:nvPr/>
        </p:nvSpPr>
        <p:spPr>
          <a:xfrm>
            <a:off x="582385" y="5140146"/>
            <a:ext cx="6096000" cy="954107"/>
          </a:xfrm>
          <a:prstGeom prst="rect">
            <a:avLst/>
          </a:prstGeom>
          <a:noFill/>
        </p:spPr>
        <p:txBody>
          <a:bodyPr wrap="square">
            <a:spAutoFit/>
          </a:bodyPr>
          <a:lstStyle/>
          <a:p>
            <a:pPr algn="ctr"/>
            <a:r>
              <a:rPr lang="es-ES" sz="1400" dirty="0"/>
              <a:t>Actualidad Docente. 2025. “El 69 % de los padres y madres en España ha utilizado alguna vez la inteligencia artificial (IA) y el 78 % quiere aprender más sobre ella.” </a:t>
            </a:r>
            <a:r>
              <a:rPr lang="es-ES" sz="1400" i="1" dirty="0"/>
              <a:t>Actualidad Docente (CECE)</a:t>
            </a:r>
            <a:r>
              <a:rPr lang="es-ES" sz="1400" dirty="0"/>
              <a:t>, 3 de septiembre de 2025.  </a:t>
            </a:r>
            <a:r>
              <a:rPr lang="es-ES" sz="1400" dirty="0">
                <a:hlinkClick r:id="rId3"/>
              </a:rPr>
              <a:t>Texto completo</a:t>
            </a:r>
            <a:endParaRPr lang="es-ES" sz="1400" dirty="0"/>
          </a:p>
        </p:txBody>
      </p:sp>
      <p:pic>
        <p:nvPicPr>
          <p:cNvPr id="7" name="Imagen 6">
            <a:extLst>
              <a:ext uri="{FF2B5EF4-FFF2-40B4-BE49-F238E27FC236}">
                <a16:creationId xmlns:a16="http://schemas.microsoft.com/office/drawing/2014/main" id="{0AF8E017-2E25-9A3D-A24A-FA1B83DC362C}"/>
              </a:ext>
            </a:extLst>
          </p:cNvPr>
          <p:cNvPicPr>
            <a:picLocks noChangeAspect="1"/>
          </p:cNvPicPr>
          <p:nvPr/>
        </p:nvPicPr>
        <p:blipFill>
          <a:blip r:embed="rId4"/>
          <a:stretch>
            <a:fillRect/>
          </a:stretch>
        </p:blipFill>
        <p:spPr>
          <a:xfrm>
            <a:off x="6749143" y="871234"/>
            <a:ext cx="4863763" cy="5223019"/>
          </a:xfrm>
          <a:prstGeom prst="rect">
            <a:avLst/>
          </a:prstGeom>
        </p:spPr>
      </p:pic>
    </p:spTree>
    <p:extLst>
      <p:ext uri="{BB962C8B-B14F-4D97-AF65-F5344CB8AC3E}">
        <p14:creationId xmlns:p14="http://schemas.microsoft.com/office/powerpoint/2010/main" val="24398375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pPr algn="ctr"/>
            <a:r>
              <a:rPr lang="es-ES" sz="2800" dirty="0"/>
              <a:t>Los estudiantes universitarios no saben cómo y para que pueden utilizar herramientas de inteligencia artificial generativa (IA) para sus tareas académicas</a:t>
            </a:r>
          </a:p>
        </p:txBody>
      </p:sp>
      <p:sp>
        <p:nvSpPr>
          <p:cNvPr id="3" name="Marcador de contenido 2"/>
          <p:cNvSpPr>
            <a:spLocks noGrp="1"/>
          </p:cNvSpPr>
          <p:nvPr>
            <p:ph idx="1"/>
          </p:nvPr>
        </p:nvSpPr>
        <p:spPr>
          <a:xfrm>
            <a:off x="5436524" y="1825625"/>
            <a:ext cx="5917276" cy="4351338"/>
          </a:xfrm>
        </p:spPr>
        <p:txBody>
          <a:bodyPr>
            <a:noAutofit/>
          </a:bodyPr>
          <a:lstStyle/>
          <a:p>
            <a:pPr marL="0" indent="0" algn="ctr">
              <a:buNone/>
            </a:pPr>
            <a:br>
              <a:rPr lang="es-ES" sz="1800" dirty="0"/>
            </a:br>
            <a:br>
              <a:rPr lang="es-ES" sz="1800" dirty="0"/>
            </a:br>
            <a:r>
              <a:rPr lang="es-ES" sz="1800" dirty="0"/>
              <a:t>Una encuesta de </a:t>
            </a:r>
            <a:r>
              <a:rPr lang="es-ES" sz="1800" dirty="0" err="1"/>
              <a:t>Inside</a:t>
            </a:r>
            <a:r>
              <a:rPr lang="es-ES" sz="1800" dirty="0"/>
              <a:t> </a:t>
            </a:r>
            <a:r>
              <a:rPr lang="es-ES" sz="1800" dirty="0" err="1"/>
              <a:t>Higher</a:t>
            </a:r>
            <a:r>
              <a:rPr lang="es-ES" sz="1800" dirty="0"/>
              <a:t> Ed, realizada en mayo de 2024, reveló que </a:t>
            </a:r>
            <a:r>
              <a:rPr lang="es-ES" sz="1800" b="1" dirty="0"/>
              <a:t>el 31% de los estudiantes universitarios no está seguro de cuándo se les permite usar herramientas de inteligencia artificial generativa (IA) en sus trabajos académicos. </a:t>
            </a:r>
            <a:r>
              <a:rPr lang="es-ES" sz="1800" dirty="0"/>
              <a:t>Aunque las herramientas de IA son cada vez más comunes en la educación superior, muchas instituciones no han establecido políticas claras sobre su uso. </a:t>
            </a:r>
            <a:r>
              <a:rPr lang="es-ES" sz="1800" u="sng" dirty="0"/>
              <a:t>Solo el 16% de los estudiantes indicó que sus universidades han publicado una política al respecto.</a:t>
            </a:r>
          </a:p>
        </p:txBody>
      </p:sp>
      <p:pic>
        <p:nvPicPr>
          <p:cNvPr id="1026" name="Picture 2" descr="https://youthtoday.org/wp-content/uploads/sites/13/2024/06/NEWS_2024.06.18_AI-and-teens_Sylverarts-Vectors-Shutterstock-1000x6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454" y="2419003"/>
            <a:ext cx="4953000" cy="2971800"/>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p:cNvSpPr/>
          <p:nvPr/>
        </p:nvSpPr>
        <p:spPr>
          <a:xfrm>
            <a:off x="3555077" y="5711736"/>
            <a:ext cx="6096000" cy="600164"/>
          </a:xfrm>
          <a:prstGeom prst="rect">
            <a:avLst/>
          </a:prstGeom>
        </p:spPr>
        <p:txBody>
          <a:bodyPr>
            <a:spAutoFit/>
          </a:bodyPr>
          <a:lstStyle/>
          <a:p>
            <a:pPr algn="ctr"/>
            <a:r>
              <a:rPr lang="en-US" sz="1100" dirty="0" err="1">
                <a:solidFill>
                  <a:srgbClr val="444444"/>
                </a:solidFill>
                <a:latin typeface="Open Sans"/>
              </a:rPr>
              <a:t>Mowreader</a:t>
            </a:r>
            <a:r>
              <a:rPr lang="en-US" sz="1100" dirty="0">
                <a:solidFill>
                  <a:srgbClr val="444444"/>
                </a:solidFill>
                <a:latin typeface="Open Sans"/>
              </a:rPr>
              <a:t>, Ashley. «</a:t>
            </a:r>
            <a:r>
              <a:rPr lang="en-US" sz="1100" b="1" dirty="0">
                <a:solidFill>
                  <a:srgbClr val="444444"/>
                </a:solidFill>
                <a:latin typeface="Open Sans"/>
              </a:rPr>
              <a:t>Survey: When Should College Students Use AI? They’re Not Sure</a:t>
            </a:r>
            <a:r>
              <a:rPr lang="en-US" sz="1100" dirty="0">
                <a:solidFill>
                  <a:srgbClr val="444444"/>
                </a:solidFill>
                <a:latin typeface="Open Sans"/>
              </a:rPr>
              <a:t>.» </a:t>
            </a:r>
            <a:r>
              <a:rPr lang="en-US" sz="1100" i="1" dirty="0">
                <a:solidFill>
                  <a:srgbClr val="444444"/>
                </a:solidFill>
                <a:latin typeface="Open Sans"/>
              </a:rPr>
              <a:t>Inside Higher Ed</a:t>
            </a:r>
            <a:r>
              <a:rPr lang="en-US" sz="1100" dirty="0">
                <a:solidFill>
                  <a:srgbClr val="444444"/>
                </a:solidFill>
                <a:latin typeface="Open Sans"/>
              </a:rPr>
              <a:t>, October 14, 2024. </a:t>
            </a:r>
            <a:r>
              <a:rPr lang="en-US" sz="1100" dirty="0">
                <a:solidFill>
                  <a:srgbClr val="21759B"/>
                </a:solidFill>
                <a:latin typeface="Open Sans"/>
                <a:hlinkClick r:id="rId3"/>
              </a:rPr>
              <a:t>https://www.insidehighered.com/news/student-success/academic-life/2024/07/03/survey-college-student-academic-experience</a:t>
            </a:r>
            <a:r>
              <a:rPr lang="en-US" sz="1100" dirty="0">
                <a:solidFill>
                  <a:srgbClr val="444444"/>
                </a:solidFill>
                <a:latin typeface="Open Sans"/>
              </a:rPr>
              <a:t>.</a:t>
            </a:r>
            <a:endParaRPr lang="es-ES" sz="1100" dirty="0"/>
          </a:p>
        </p:txBody>
      </p:sp>
    </p:spTree>
    <p:extLst>
      <p:ext uri="{BB962C8B-B14F-4D97-AF65-F5344CB8AC3E}">
        <p14:creationId xmlns:p14="http://schemas.microsoft.com/office/powerpoint/2010/main" val="12204414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A6B319F-86FE-4754-878E-06F0804D88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32385" cy="6858000"/>
          </a:xfrm>
          <a:prstGeom prst="rect">
            <a:avLst/>
          </a:prstGeom>
          <a:solidFill>
            <a:schemeClr val="accent5">
              <a:alpha val="70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1" name="Rectangle 10">
            <a:extLst>
              <a:ext uri="{FF2B5EF4-FFF2-40B4-BE49-F238E27FC236}">
                <a16:creationId xmlns:a16="http://schemas.microsoft.com/office/drawing/2014/main" id="{DCF7D1B5-3477-499F-ACC5-2C8B07F4ED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2385" y="0"/>
            <a:ext cx="3218914" cy="6858000"/>
          </a:xfrm>
          <a:prstGeom prst="rect">
            <a:avLst/>
          </a:pr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42A07983-A0E2-B32A-4BE8-3FC8E00CC58C}"/>
              </a:ext>
            </a:extLst>
          </p:cNvPr>
          <p:cNvSpPr>
            <a:spLocks noGrp="1"/>
          </p:cNvSpPr>
          <p:nvPr>
            <p:ph type="title"/>
          </p:nvPr>
        </p:nvSpPr>
        <p:spPr>
          <a:xfrm>
            <a:off x="992206" y="1608667"/>
            <a:ext cx="2823275" cy="4501127"/>
          </a:xfrm>
        </p:spPr>
        <p:txBody>
          <a:bodyPr vert="horz" lIns="91440" tIns="45720" rIns="91440" bIns="45720" rtlCol="0" anchor="t">
            <a:normAutofit/>
          </a:bodyPr>
          <a:lstStyle/>
          <a:p>
            <a:pPr algn="r"/>
            <a:r>
              <a:rPr lang="en-US" sz="3200" kern="1200">
                <a:solidFill>
                  <a:srgbClr val="FFFFFF"/>
                </a:solidFill>
                <a:latin typeface="+mj-lt"/>
                <a:ea typeface="+mj-ea"/>
                <a:cs typeface="+mj-cs"/>
              </a:rPr>
              <a:t>Soluciones</a:t>
            </a:r>
          </a:p>
        </p:txBody>
      </p:sp>
      <p:sp>
        <p:nvSpPr>
          <p:cNvPr id="3" name="Marcador de contenido 2">
            <a:extLst>
              <a:ext uri="{FF2B5EF4-FFF2-40B4-BE49-F238E27FC236}">
                <a16:creationId xmlns:a16="http://schemas.microsoft.com/office/drawing/2014/main" id="{45938D21-0181-0FE3-B130-D27B21062FCA}"/>
              </a:ext>
            </a:extLst>
          </p:cNvPr>
          <p:cNvSpPr>
            <a:spLocks noGrp="1"/>
          </p:cNvSpPr>
          <p:nvPr>
            <p:ph idx="1"/>
          </p:nvPr>
        </p:nvSpPr>
        <p:spPr>
          <a:xfrm>
            <a:off x="4547698" y="1608667"/>
            <a:ext cx="3421958" cy="4501127"/>
          </a:xfrm>
        </p:spPr>
        <p:txBody>
          <a:bodyPr vert="horz" lIns="91440" tIns="45720" rIns="91440" bIns="45720" rtlCol="0">
            <a:normAutofit/>
          </a:bodyPr>
          <a:lstStyle/>
          <a:p>
            <a:endParaRPr lang="en-US" sz="1700"/>
          </a:p>
          <a:p>
            <a:r>
              <a:rPr lang="en-US" sz="1700" b="1" i="0">
                <a:effectLst/>
              </a:rPr>
              <a:t>Ofrecer capacitación a los profesores sobre cómo evaluar el trabajo </a:t>
            </a:r>
            <a:r>
              <a:rPr lang="en-US" sz="1700" b="0" i="0">
                <a:effectLst/>
              </a:rPr>
              <a:t>de los estudiantes a la luz de la Generative A</a:t>
            </a:r>
          </a:p>
          <a:p>
            <a:endParaRPr lang="en-US" sz="1700"/>
          </a:p>
          <a:p>
            <a:r>
              <a:rPr lang="en-US" sz="1700" b="1" i="0">
                <a:effectLst/>
              </a:rPr>
              <a:t>Elaborar e implementar políticas claras sobre los usos permitidos y prohibidos</a:t>
            </a:r>
          </a:p>
          <a:p>
            <a:endParaRPr lang="en-US" sz="1700"/>
          </a:p>
          <a:p>
            <a:r>
              <a:rPr lang="en-US" sz="1700" b="0" i="0">
                <a:effectLst/>
              </a:rPr>
              <a:t>Alentar a los profesores a </a:t>
            </a:r>
            <a:r>
              <a:rPr lang="en-US" sz="1700" b="1" i="0">
                <a:effectLst/>
              </a:rPr>
              <a:t>modificar las tareas para minimizar la efectividad de la Generative AI</a:t>
            </a:r>
            <a:r>
              <a:rPr lang="en-US" sz="1700" b="0" i="0">
                <a:effectLst/>
              </a:rPr>
              <a:t>* Requerir incluir la bibliografía</a:t>
            </a:r>
            <a:endParaRPr lang="en-US" sz="1700"/>
          </a:p>
        </p:txBody>
      </p:sp>
      <p:sp>
        <p:nvSpPr>
          <p:cNvPr id="4" name="CuadroTexto 3">
            <a:extLst>
              <a:ext uri="{FF2B5EF4-FFF2-40B4-BE49-F238E27FC236}">
                <a16:creationId xmlns:a16="http://schemas.microsoft.com/office/drawing/2014/main" id="{5355DB07-CE93-7558-85A8-CDD118382A16}"/>
              </a:ext>
            </a:extLst>
          </p:cNvPr>
          <p:cNvSpPr txBox="1"/>
          <p:nvPr/>
        </p:nvSpPr>
        <p:spPr>
          <a:xfrm>
            <a:off x="8289696" y="1608667"/>
            <a:ext cx="3421957" cy="4501127"/>
          </a:xfrm>
          <a:prstGeom prst="rect">
            <a:avLst/>
          </a:prstGeom>
        </p:spPr>
        <p:txBody>
          <a:bodyPr vert="horz" lIns="91440" tIns="45720" rIns="91440" bIns="45720" rtlCol="0">
            <a:normAutofit/>
          </a:bodyPr>
          <a:lstStyle/>
          <a:p>
            <a:pPr marL="285750" indent="-228600">
              <a:lnSpc>
                <a:spcPct val="90000"/>
              </a:lnSpc>
              <a:spcAft>
                <a:spcPts val="600"/>
              </a:spcAft>
              <a:buFont typeface="Arial" panose="020B0604020202020204" pitchFamily="34" charset="0"/>
              <a:buChar char="•"/>
            </a:pPr>
            <a:r>
              <a:rPr lang="en-US" sz="2000" b="0" i="0" dirty="0">
                <a:effectLst/>
              </a:rPr>
              <a:t>Por </a:t>
            </a:r>
            <a:r>
              <a:rPr lang="en-US" sz="2000" b="0" i="0">
                <a:effectLst/>
              </a:rPr>
              <a:t>ejemplo</a:t>
            </a:r>
            <a:r>
              <a:rPr lang="en-US" sz="2000" b="0" i="0" dirty="0">
                <a:effectLst/>
              </a:rPr>
              <a:t>, </a:t>
            </a:r>
            <a:r>
              <a:rPr lang="en-US" sz="2000" b="0" i="0">
                <a:effectLst/>
              </a:rPr>
              <a:t>los</a:t>
            </a:r>
            <a:r>
              <a:rPr lang="en-US" sz="2000" b="0" i="0" dirty="0">
                <a:effectLst/>
              </a:rPr>
              <a:t> </a:t>
            </a:r>
            <a:r>
              <a:rPr lang="en-US" sz="2000" b="0" i="0">
                <a:effectLst/>
              </a:rPr>
              <a:t>sistemas</a:t>
            </a:r>
            <a:r>
              <a:rPr lang="en-US" sz="2000" b="0" i="0" dirty="0">
                <a:effectLst/>
              </a:rPr>
              <a:t> de Generative AI a menudo </a:t>
            </a:r>
            <a:r>
              <a:rPr lang="en-US" sz="2000" b="0" i="0" u="sng" dirty="0">
                <a:effectLst/>
              </a:rPr>
              <a:t>son </a:t>
            </a:r>
            <a:r>
              <a:rPr lang="en-US" sz="2000" b="0" i="0" u="sng">
                <a:effectLst/>
              </a:rPr>
              <a:t>ineficaces</a:t>
            </a:r>
            <a:r>
              <a:rPr lang="en-US" sz="2000" b="0" i="0" u="sng" dirty="0">
                <a:effectLst/>
              </a:rPr>
              <a:t> para </a:t>
            </a:r>
            <a:r>
              <a:rPr lang="en-US" sz="2000" b="0" i="0" u="sng">
                <a:effectLst/>
              </a:rPr>
              <a:t>proporcionar</a:t>
            </a:r>
            <a:r>
              <a:rPr lang="en-US" sz="2000" b="0" i="0" u="sng" dirty="0">
                <a:effectLst/>
              </a:rPr>
              <a:t> </a:t>
            </a:r>
            <a:r>
              <a:rPr lang="en-US" sz="2000" b="0" i="0" u="sng">
                <a:effectLst/>
              </a:rPr>
              <a:t>fuentes</a:t>
            </a:r>
            <a:r>
              <a:rPr lang="en-US" sz="2000" b="0" i="0" u="sng" dirty="0">
                <a:effectLst/>
              </a:rPr>
              <a:t> </a:t>
            </a:r>
            <a:r>
              <a:rPr lang="en-US" sz="2000" b="0" i="0" u="sng">
                <a:effectLst/>
              </a:rPr>
              <a:t>precisas</a:t>
            </a:r>
            <a:r>
              <a:rPr lang="en-US" sz="2000" b="0" i="0" u="sng" dirty="0">
                <a:effectLst/>
              </a:rPr>
              <a:t> </a:t>
            </a:r>
            <a:r>
              <a:rPr lang="en-US" sz="2000" b="0" i="0" dirty="0">
                <a:effectLst/>
              </a:rPr>
              <a:t>para sus </a:t>
            </a:r>
            <a:r>
              <a:rPr lang="en-US" sz="2000" b="0" i="0">
                <a:effectLst/>
              </a:rPr>
              <a:t>afirmaciones</a:t>
            </a:r>
            <a:r>
              <a:rPr lang="en-US" sz="2000" b="0" i="0" dirty="0">
                <a:effectLst/>
              </a:rPr>
              <a:t>. </a:t>
            </a:r>
          </a:p>
          <a:p>
            <a:pPr marL="285750" indent="-228600">
              <a:lnSpc>
                <a:spcPct val="90000"/>
              </a:lnSpc>
              <a:spcAft>
                <a:spcPts val="600"/>
              </a:spcAft>
              <a:buFont typeface="Arial" panose="020B0604020202020204" pitchFamily="34" charset="0"/>
              <a:buChar char="•"/>
            </a:pPr>
            <a:endParaRPr lang="en-US" sz="2000" dirty="0"/>
          </a:p>
          <a:p>
            <a:pPr marL="285750" indent="-228600">
              <a:lnSpc>
                <a:spcPct val="90000"/>
              </a:lnSpc>
              <a:spcAft>
                <a:spcPts val="600"/>
              </a:spcAft>
              <a:buFont typeface="Arial" panose="020B0604020202020204" pitchFamily="34" charset="0"/>
              <a:buChar char="•"/>
            </a:pPr>
            <a:r>
              <a:rPr lang="en-US" sz="2000" b="0" i="0">
                <a:effectLst/>
              </a:rPr>
              <a:t>Requerir</a:t>
            </a:r>
            <a:r>
              <a:rPr lang="en-US" sz="2000" b="0" i="0" dirty="0">
                <a:effectLst/>
              </a:rPr>
              <a:t> </a:t>
            </a:r>
            <a:r>
              <a:rPr lang="en-US" sz="2000" b="0" i="0" u="sng" dirty="0">
                <a:effectLst/>
              </a:rPr>
              <a:t>que </a:t>
            </a:r>
            <a:r>
              <a:rPr lang="en-US" sz="2000" b="0" i="0" u="sng">
                <a:effectLst/>
              </a:rPr>
              <a:t>los</a:t>
            </a:r>
            <a:r>
              <a:rPr lang="en-US" sz="2000" b="0" i="0" u="sng" dirty="0">
                <a:effectLst/>
              </a:rPr>
              <a:t> </a:t>
            </a:r>
            <a:r>
              <a:rPr lang="en-US" sz="2000" b="0" i="0" u="sng">
                <a:effectLst/>
              </a:rPr>
              <a:t>estudiantes</a:t>
            </a:r>
            <a:r>
              <a:rPr lang="en-US" sz="2000" b="0" i="0" u="sng" dirty="0">
                <a:effectLst/>
              </a:rPr>
              <a:t> </a:t>
            </a:r>
            <a:r>
              <a:rPr lang="en-US" sz="2000" b="0" i="0" u="sng">
                <a:effectLst/>
              </a:rPr>
              <a:t>proporcionen</a:t>
            </a:r>
            <a:r>
              <a:rPr lang="en-US" sz="2000" b="0" i="0" u="sng" dirty="0">
                <a:effectLst/>
              </a:rPr>
              <a:t> </a:t>
            </a:r>
            <a:r>
              <a:rPr lang="en-US" sz="2000" b="0" i="0" u="sng">
                <a:effectLst/>
              </a:rPr>
              <a:t>citas</a:t>
            </a:r>
            <a:r>
              <a:rPr lang="en-US" sz="2000" b="0" i="0" u="sng" dirty="0">
                <a:effectLst/>
              </a:rPr>
              <a:t> para </a:t>
            </a:r>
            <a:r>
              <a:rPr lang="en-US" sz="2000" b="0" i="0" u="sng">
                <a:effectLst/>
              </a:rPr>
              <a:t>cualquier</a:t>
            </a:r>
            <a:r>
              <a:rPr lang="en-US" sz="2000" b="0" i="0" u="sng" dirty="0">
                <a:effectLst/>
              </a:rPr>
              <a:t> </a:t>
            </a:r>
            <a:r>
              <a:rPr lang="en-US" sz="2000" b="0" i="0" u="sng">
                <a:effectLst/>
              </a:rPr>
              <a:t>afirmación</a:t>
            </a:r>
            <a:r>
              <a:rPr lang="en-US" sz="2000" b="0" i="0" u="sng" dirty="0">
                <a:effectLst/>
              </a:rPr>
              <a:t> que </a:t>
            </a:r>
            <a:r>
              <a:rPr lang="en-US" sz="2000" b="0" i="0" u="sng">
                <a:effectLst/>
              </a:rPr>
              <a:t>hagan</a:t>
            </a:r>
            <a:r>
              <a:rPr lang="en-US" sz="2000" b="0" i="0" u="sng" dirty="0">
                <a:effectLst/>
              </a:rPr>
              <a:t> </a:t>
            </a:r>
            <a:r>
              <a:rPr lang="en-US" sz="2000" b="0" i="0">
                <a:effectLst/>
              </a:rPr>
              <a:t>probablemente</a:t>
            </a:r>
            <a:r>
              <a:rPr lang="en-US" sz="2000" b="0" i="0" dirty="0">
                <a:effectLst/>
              </a:rPr>
              <a:t> </a:t>
            </a:r>
            <a:r>
              <a:rPr lang="en-US" sz="2000" b="0" i="0">
                <a:effectLst/>
              </a:rPr>
              <a:t>obligará</a:t>
            </a:r>
            <a:r>
              <a:rPr lang="en-US" sz="2000" b="0" i="0" dirty="0">
                <a:effectLst/>
              </a:rPr>
              <a:t> a </a:t>
            </a:r>
            <a:r>
              <a:rPr lang="en-US" sz="2000" b="0" i="0">
                <a:effectLst/>
              </a:rPr>
              <a:t>los</a:t>
            </a:r>
            <a:r>
              <a:rPr lang="en-US" sz="2000" b="0" i="0" dirty="0">
                <a:effectLst/>
              </a:rPr>
              <a:t> </a:t>
            </a:r>
            <a:r>
              <a:rPr lang="en-US" sz="2000" b="0" i="0">
                <a:effectLst/>
              </a:rPr>
              <a:t>estudiantes</a:t>
            </a:r>
            <a:r>
              <a:rPr lang="en-US" sz="2000" b="0" i="0" dirty="0">
                <a:effectLst/>
              </a:rPr>
              <a:t> a </a:t>
            </a:r>
            <a:r>
              <a:rPr lang="en-US" sz="2000" b="0" i="0">
                <a:effectLst/>
              </a:rPr>
              <a:t>ir</a:t>
            </a:r>
            <a:r>
              <a:rPr lang="en-US" sz="2000" b="0" i="0" dirty="0">
                <a:effectLst/>
              </a:rPr>
              <a:t> </a:t>
            </a:r>
            <a:r>
              <a:rPr lang="en-US" sz="2000" b="0" i="0">
                <a:effectLst/>
              </a:rPr>
              <a:t>mucho</a:t>
            </a:r>
            <a:r>
              <a:rPr lang="en-US" sz="2000" b="0" i="0" dirty="0">
                <a:effectLst/>
              </a:rPr>
              <a:t> </a:t>
            </a:r>
            <a:r>
              <a:rPr lang="en-US" sz="2000" b="0" i="0">
                <a:effectLst/>
              </a:rPr>
              <a:t>más</a:t>
            </a:r>
            <a:r>
              <a:rPr lang="en-US" sz="2000" b="0" i="0" dirty="0">
                <a:effectLst/>
              </a:rPr>
              <a:t> </a:t>
            </a:r>
            <a:r>
              <a:rPr lang="en-US" sz="2000" b="0" i="0">
                <a:effectLst/>
              </a:rPr>
              <a:t>allá</a:t>
            </a:r>
            <a:r>
              <a:rPr lang="en-US" sz="2000" b="0" i="0" dirty="0">
                <a:effectLst/>
              </a:rPr>
              <a:t> de </a:t>
            </a:r>
            <a:r>
              <a:rPr lang="en-US" sz="2000" b="0" i="0">
                <a:effectLst/>
              </a:rPr>
              <a:t>una</a:t>
            </a:r>
            <a:r>
              <a:rPr lang="en-US" sz="2000" b="0" i="0" dirty="0">
                <a:effectLst/>
              </a:rPr>
              <a:t> </a:t>
            </a:r>
            <a:r>
              <a:rPr lang="en-US" sz="2000" b="0" i="0">
                <a:effectLst/>
              </a:rPr>
              <a:t>respuesta</a:t>
            </a:r>
            <a:r>
              <a:rPr lang="en-US" sz="2000" b="0" i="0" dirty="0">
                <a:effectLst/>
              </a:rPr>
              <a:t> </a:t>
            </a:r>
            <a:r>
              <a:rPr lang="en-US" sz="2000" b="0" i="0">
                <a:effectLst/>
              </a:rPr>
              <a:t>generada</a:t>
            </a:r>
            <a:r>
              <a:rPr lang="en-US" sz="2000" b="0" i="0" dirty="0">
                <a:effectLst/>
              </a:rPr>
              <a:t>.</a:t>
            </a:r>
            <a:endParaRPr lang="en-US" sz="2000" dirty="0"/>
          </a:p>
        </p:txBody>
      </p:sp>
    </p:spTree>
    <p:extLst>
      <p:ext uri="{BB962C8B-B14F-4D97-AF65-F5344CB8AC3E}">
        <p14:creationId xmlns:p14="http://schemas.microsoft.com/office/powerpoint/2010/main" val="2212717649"/>
      </p:ext>
    </p:extLst>
  </p:cSld>
  <p:clrMapOvr>
    <a:overrideClrMapping bg1="dk1" tx1="lt1" bg2="dk2" tx2="lt2" accent1="accent1" accent2="accent2" accent3="accent3" accent4="accent4" accent5="accent5" accent6="accent6" hlink="hlink" folHlink="folHlink"/>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br>
              <a:rPr lang="es-ES" dirty="0"/>
            </a:br>
            <a:r>
              <a:rPr lang="es-ES" dirty="0"/>
              <a:t>Necesidad de entender y evaluar la información generada por IA</a:t>
            </a:r>
            <a:br>
              <a:rPr lang="es-ES" dirty="0"/>
            </a:br>
            <a:endParaRPr lang="es-ES" dirty="0"/>
          </a:p>
        </p:txBody>
      </p:sp>
      <p:sp>
        <p:nvSpPr>
          <p:cNvPr id="3" name="Marcador de contenido 2"/>
          <p:cNvSpPr>
            <a:spLocks noGrp="1"/>
          </p:cNvSpPr>
          <p:nvPr>
            <p:ph idx="1"/>
          </p:nvPr>
        </p:nvSpPr>
        <p:spPr>
          <a:xfrm>
            <a:off x="6741622" y="1825625"/>
            <a:ext cx="4612178" cy="4351338"/>
          </a:xfrm>
        </p:spPr>
        <p:txBody>
          <a:bodyPr/>
          <a:lstStyle/>
          <a:p>
            <a:endParaRPr lang="es-ES" dirty="0"/>
          </a:p>
          <a:p>
            <a:endParaRPr lang="es-ES" dirty="0"/>
          </a:p>
          <a:p>
            <a:pPr marL="0" indent="0" algn="ctr">
              <a:buNone/>
            </a:pPr>
            <a:r>
              <a:rPr lang="es-ES" dirty="0"/>
              <a:t>Las herramientas de IA pueden mejorar las habilidades de búsqueda de los estudiantes al tiempo que </a:t>
            </a:r>
            <a:r>
              <a:rPr lang="es-ES" b="1" dirty="0"/>
              <a:t>enfatizan la importancia de la lectura crítica y la verificación de recursos.</a:t>
            </a:r>
          </a:p>
          <a:p>
            <a:endParaRPr lang="es-ES" dirty="0"/>
          </a:p>
        </p:txBody>
      </p:sp>
      <p:pic>
        <p:nvPicPr>
          <p:cNvPr id="9218" name="Picture 2" descr="Necesidad de entender y evaluar la información generada por 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9033" y="2100781"/>
            <a:ext cx="4282756" cy="4282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80676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6C888C-9841-DB81-F94E-4FD525E9AC0C}"/>
              </a:ext>
            </a:extLst>
          </p:cNvPr>
          <p:cNvSpPr>
            <a:spLocks noGrp="1"/>
          </p:cNvSpPr>
          <p:nvPr>
            <p:ph type="title"/>
          </p:nvPr>
        </p:nvSpPr>
        <p:spPr>
          <a:xfrm>
            <a:off x="5646457" y="643419"/>
            <a:ext cx="5489629" cy="1616203"/>
          </a:xfrm>
        </p:spPr>
        <p:txBody>
          <a:bodyPr anchor="b">
            <a:normAutofit/>
          </a:bodyPr>
          <a:lstStyle/>
          <a:p>
            <a:pPr algn="ctr"/>
            <a:r>
              <a:rPr lang="es-ES" sz="3200" b="1" dirty="0"/>
              <a:t>Marcos de Alfabetización en IA</a:t>
            </a:r>
            <a:endParaRPr lang="es-ES" sz="3200" dirty="0"/>
          </a:p>
        </p:txBody>
      </p:sp>
      <p:pic>
        <p:nvPicPr>
          <p:cNvPr id="7170" name="Picture 2" descr="AI Literacy Framework graphic">
            <a:extLst>
              <a:ext uri="{FF2B5EF4-FFF2-40B4-BE49-F238E27FC236}">
                <a16:creationId xmlns:a16="http://schemas.microsoft.com/office/drawing/2014/main" id="{D3A78DC1-9E2A-4875-9960-FC6D0A86191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846360" y="787114"/>
            <a:ext cx="2290238" cy="5175680"/>
          </a:xfrm>
          <a:prstGeom prst="rect">
            <a:avLst/>
          </a:prstGeom>
          <a:noFill/>
          <a:extLst>
            <a:ext uri="{909E8E84-426E-40DD-AFC4-6F175D3DCCD1}">
              <a14:hiddenFill xmlns:a14="http://schemas.microsoft.com/office/drawing/2010/main">
                <a:solidFill>
                  <a:srgbClr val="FFFFFF"/>
                </a:solidFill>
              </a14:hiddenFill>
            </a:ext>
          </a:extLst>
        </p:spPr>
      </p:pic>
      <p:sp>
        <p:nvSpPr>
          <p:cNvPr id="3" name="Marcador de contenido 2">
            <a:extLst>
              <a:ext uri="{FF2B5EF4-FFF2-40B4-BE49-F238E27FC236}">
                <a16:creationId xmlns:a16="http://schemas.microsoft.com/office/drawing/2014/main" id="{34F8523E-2E89-B2A6-924F-EC1D236E2D40}"/>
              </a:ext>
            </a:extLst>
          </p:cNvPr>
          <p:cNvSpPr>
            <a:spLocks noGrp="1"/>
          </p:cNvSpPr>
          <p:nvPr>
            <p:ph idx="1"/>
          </p:nvPr>
        </p:nvSpPr>
        <p:spPr>
          <a:xfrm>
            <a:off x="5646457" y="2468449"/>
            <a:ext cx="5219307" cy="3448225"/>
          </a:xfrm>
        </p:spPr>
        <p:txBody>
          <a:bodyPr anchor="t">
            <a:normAutofit/>
          </a:bodyPr>
          <a:lstStyle/>
          <a:p>
            <a:endParaRPr lang="es-ES" sz="2000" dirty="0"/>
          </a:p>
          <a:p>
            <a:pPr marL="0" indent="0" algn="ctr">
              <a:buNone/>
            </a:pPr>
            <a:r>
              <a:rPr lang="es-ES" sz="2000" dirty="0"/>
              <a:t>Los marcos de alfabetización en IA (AI </a:t>
            </a:r>
            <a:r>
              <a:rPr lang="es-ES" sz="2000" dirty="0" err="1"/>
              <a:t>Literacy</a:t>
            </a:r>
            <a:r>
              <a:rPr lang="es-ES" sz="2000" dirty="0"/>
              <a:t> </a:t>
            </a:r>
            <a:r>
              <a:rPr lang="es-ES" sz="2000" dirty="0" err="1"/>
              <a:t>Frameworks</a:t>
            </a:r>
            <a:r>
              <a:rPr lang="es-ES" sz="2000" dirty="0"/>
              <a:t>) son </a:t>
            </a:r>
            <a:r>
              <a:rPr lang="es-ES" sz="2000" b="1" dirty="0"/>
              <a:t>estructuras conceptuales y metodológicas diseñadas para desarrollar las competencias necesarias </a:t>
            </a:r>
            <a:r>
              <a:rPr lang="es-ES" sz="2000" dirty="0"/>
              <a:t>que las personas requieren para comprender, evaluar y utilizar la inteligencia artificial de manera efectiva y responsable en el siglo XXI.</a:t>
            </a:r>
          </a:p>
        </p:txBody>
      </p:sp>
      <p:grpSp>
        <p:nvGrpSpPr>
          <p:cNvPr id="7175" name="Group 7174">
            <a:extLst>
              <a:ext uri="{FF2B5EF4-FFF2-40B4-BE49-F238E27FC236}">
                <a16:creationId xmlns:a16="http://schemas.microsoft.com/office/drawing/2014/main" id="{16C73AF9-0D33-5C66-5D79-0D0129904B3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025" y="6737718"/>
            <a:ext cx="12207200" cy="123363"/>
            <a:chOff x="-5025" y="6737718"/>
            <a:chExt cx="12207200" cy="123363"/>
          </a:xfrm>
        </p:grpSpPr>
        <p:sp>
          <p:nvSpPr>
            <p:cNvPr id="7176" name="Rectangle 7175">
              <a:extLst>
                <a:ext uri="{FF2B5EF4-FFF2-40B4-BE49-F238E27FC236}">
                  <a16:creationId xmlns:a16="http://schemas.microsoft.com/office/drawing/2014/main" id="{ED96FD6F-5EE9-36C7-C200-3111EF6D01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77" name="Rectangle 7176">
              <a:extLst>
                <a:ext uri="{FF2B5EF4-FFF2-40B4-BE49-F238E27FC236}">
                  <a16:creationId xmlns:a16="http://schemas.microsoft.com/office/drawing/2014/main" id="{62A39BB2-02C1-8A8B-8021-68446E0474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7449526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4087B2A-4C5C-4F0D-41E1-42D7698E2664}"/>
              </a:ext>
            </a:extLst>
          </p:cNvPr>
          <p:cNvSpPr>
            <a:spLocks noGrp="1"/>
          </p:cNvSpPr>
          <p:nvPr>
            <p:ph type="title"/>
          </p:nvPr>
        </p:nvSpPr>
        <p:spPr>
          <a:xfrm>
            <a:off x="6103658" y="741391"/>
            <a:ext cx="5219307" cy="1616203"/>
          </a:xfrm>
        </p:spPr>
        <p:txBody>
          <a:bodyPr anchor="b">
            <a:normAutofit/>
          </a:bodyPr>
          <a:lstStyle/>
          <a:p>
            <a:r>
              <a:rPr lang="es-ES" sz="3200"/>
              <a:t>Componentes principales de los marcos</a:t>
            </a:r>
          </a:p>
        </p:txBody>
      </p:sp>
      <p:pic>
        <p:nvPicPr>
          <p:cNvPr id="8194" name="Picture 2" descr="AI Literacy: A Framework to Understand, Evaluate, and Use Emerging  Technology – Digital Promise">
            <a:extLst>
              <a:ext uri="{FF2B5EF4-FFF2-40B4-BE49-F238E27FC236}">
                <a16:creationId xmlns:a16="http://schemas.microsoft.com/office/drawing/2014/main" id="{93A94E24-F1E6-E0FD-B27E-B4F8718183AE}"/>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87114" y="1363471"/>
            <a:ext cx="4408730" cy="4022965"/>
          </a:xfrm>
          <a:prstGeom prst="rect">
            <a:avLst/>
          </a:prstGeom>
          <a:noFill/>
          <a:extLst>
            <a:ext uri="{909E8E84-426E-40DD-AFC4-6F175D3DCCD1}">
              <a14:hiddenFill xmlns:a14="http://schemas.microsoft.com/office/drawing/2010/main">
                <a:solidFill>
                  <a:srgbClr val="FFFFFF"/>
                </a:solidFill>
              </a14:hiddenFill>
            </a:ext>
          </a:extLst>
        </p:spPr>
      </p:pic>
      <p:sp>
        <p:nvSpPr>
          <p:cNvPr id="3" name="Marcador de contenido 2">
            <a:extLst>
              <a:ext uri="{FF2B5EF4-FFF2-40B4-BE49-F238E27FC236}">
                <a16:creationId xmlns:a16="http://schemas.microsoft.com/office/drawing/2014/main" id="{674CA4BF-7FFC-B38D-111B-28B4DA8DD5E1}"/>
              </a:ext>
            </a:extLst>
          </p:cNvPr>
          <p:cNvSpPr>
            <a:spLocks noGrp="1"/>
          </p:cNvSpPr>
          <p:nvPr>
            <p:ph idx="1"/>
          </p:nvPr>
        </p:nvSpPr>
        <p:spPr>
          <a:xfrm>
            <a:off x="6103657" y="2533475"/>
            <a:ext cx="5219307" cy="3448225"/>
          </a:xfrm>
        </p:spPr>
        <p:txBody>
          <a:bodyPr anchor="t">
            <a:normAutofit/>
          </a:bodyPr>
          <a:lstStyle/>
          <a:p>
            <a:endParaRPr lang="es-ES" sz="1700"/>
          </a:p>
          <a:p>
            <a:r>
              <a:rPr lang="es-ES" sz="1700" b="1"/>
              <a:t>Comprensión técnica básica</a:t>
            </a:r>
            <a:r>
              <a:rPr lang="es-ES" sz="1700"/>
              <a:t>. Conocimiento de qué es la IA, cómo funciona a nivel general, sus capacidades y limitaciones actuales.</a:t>
            </a:r>
          </a:p>
          <a:p>
            <a:r>
              <a:rPr lang="es-ES" sz="1700" b="1"/>
              <a:t>Pensamiento crítico sobre IA</a:t>
            </a:r>
            <a:r>
              <a:rPr lang="es-ES" sz="1700"/>
              <a:t>. Habilidades para evaluar la información generada por sistemas de IA</a:t>
            </a:r>
          </a:p>
          <a:p>
            <a:r>
              <a:rPr lang="es-ES" sz="1700" b="1"/>
              <a:t>Consideraciones éticas y sociales</a:t>
            </a:r>
            <a:r>
              <a:rPr lang="es-ES" sz="1700"/>
              <a:t>. Comprensión del impacto de la IA en la sociedad, incluyendo temas de privacidad, equidad, transparencia, responsabilidad </a:t>
            </a:r>
          </a:p>
          <a:p>
            <a:r>
              <a:rPr lang="es-ES" sz="1700" b="1"/>
              <a:t>Habilidades prácticas de uso. </a:t>
            </a:r>
            <a:r>
              <a:rPr lang="es-ES" sz="1700"/>
              <a:t>Competencias para interactuar efectivamente con sistemas de IA</a:t>
            </a:r>
          </a:p>
        </p:txBody>
      </p:sp>
      <p:grpSp>
        <p:nvGrpSpPr>
          <p:cNvPr id="8199" name="Group 8198">
            <a:extLst>
              <a:ext uri="{FF2B5EF4-FFF2-40B4-BE49-F238E27FC236}">
                <a16:creationId xmlns:a16="http://schemas.microsoft.com/office/drawing/2014/main" id="{16C73AF9-0D33-5C66-5D79-0D0129904B3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025" y="6737718"/>
            <a:ext cx="12207200" cy="123363"/>
            <a:chOff x="-5025" y="6737718"/>
            <a:chExt cx="12207200" cy="123363"/>
          </a:xfrm>
        </p:grpSpPr>
        <p:sp>
          <p:nvSpPr>
            <p:cNvPr id="8200" name="Rectangle 8199">
              <a:extLst>
                <a:ext uri="{FF2B5EF4-FFF2-40B4-BE49-F238E27FC236}">
                  <a16:creationId xmlns:a16="http://schemas.microsoft.com/office/drawing/2014/main" id="{ED96FD6F-5EE9-36C7-C200-3111EF6D01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6036894" y="695800"/>
              <a:ext cx="123362" cy="12207199"/>
            </a:xfrm>
            <a:prstGeom prst="rect">
              <a:avLst/>
            </a:prstGeom>
            <a:gradFill>
              <a:gsLst>
                <a:gs pos="0">
                  <a:schemeClr val="accent5"/>
                </a:gs>
                <a:gs pos="100000">
                  <a:schemeClr val="accent2"/>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01" name="Rectangle 8200">
              <a:extLst>
                <a:ext uri="{FF2B5EF4-FFF2-40B4-BE49-F238E27FC236}">
                  <a16:creationId xmlns:a16="http://schemas.microsoft.com/office/drawing/2014/main" id="{62A39BB2-02C1-8A8B-8021-68446E0474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9176406" y="3835311"/>
              <a:ext cx="123362" cy="5928176"/>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293255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FDDCB74A-CC76-77D6-CF3D-681B65D4FEBF}"/>
              </a:ext>
            </a:extLst>
          </p:cNvPr>
          <p:cNvSpPr txBox="1"/>
          <p:nvPr/>
        </p:nvSpPr>
        <p:spPr>
          <a:xfrm>
            <a:off x="894724" y="1474705"/>
            <a:ext cx="3158741" cy="3908586"/>
          </a:xfrm>
          <a:prstGeom prst="rect">
            <a:avLst/>
          </a:prstGeom>
        </p:spPr>
        <p:txBody>
          <a:bodyPr vert="horz" lIns="91440" tIns="45720" rIns="91440" bIns="45720" rtlCol="0">
            <a:normAutofit fontScale="92500" lnSpcReduction="10000"/>
          </a:bodyPr>
          <a:lstStyle/>
          <a:p>
            <a:pPr algn="ctr" fontAlgn="base">
              <a:lnSpc>
                <a:spcPct val="90000"/>
              </a:lnSpc>
              <a:spcAft>
                <a:spcPts val="600"/>
              </a:spcAft>
            </a:pPr>
            <a:r>
              <a:rPr lang="en-US" sz="2800" b="0" i="0" dirty="0">
                <a:effectLst/>
              </a:rPr>
              <a:t>“En 2020 la </a:t>
            </a:r>
            <a:r>
              <a:rPr lang="en-US" sz="2800" b="0" i="0" dirty="0" err="1">
                <a:effectLst/>
              </a:rPr>
              <a:t>mayoría</a:t>
            </a:r>
            <a:r>
              <a:rPr lang="en-US" sz="2800" b="0" i="0" dirty="0">
                <a:effectLst/>
              </a:rPr>
              <a:t> de las personas </a:t>
            </a:r>
            <a:r>
              <a:rPr lang="en-US" sz="2800" b="0" i="0" dirty="0" err="1">
                <a:effectLst/>
              </a:rPr>
              <a:t>tendrán</a:t>
            </a:r>
            <a:r>
              <a:rPr lang="en-US" sz="2800" b="0" i="0" dirty="0">
                <a:effectLst/>
              </a:rPr>
              <a:t> </a:t>
            </a:r>
            <a:r>
              <a:rPr lang="en-US" sz="2800" b="0" i="0" dirty="0" err="1">
                <a:effectLst/>
              </a:rPr>
              <a:t>más</a:t>
            </a:r>
            <a:r>
              <a:rPr lang="en-US" sz="2800" b="0" i="0" dirty="0">
                <a:effectLst/>
              </a:rPr>
              <a:t> </a:t>
            </a:r>
            <a:r>
              <a:rPr lang="en-US" sz="2800" b="0" i="0" dirty="0" err="1">
                <a:effectLst/>
              </a:rPr>
              <a:t>conversación</a:t>
            </a:r>
            <a:r>
              <a:rPr lang="en-US" sz="2800" b="0" i="0" dirty="0">
                <a:effectLst/>
              </a:rPr>
              <a:t> con bots que con </a:t>
            </a:r>
            <a:r>
              <a:rPr lang="en-US" sz="2800" b="0" i="0" dirty="0" err="1">
                <a:effectLst/>
              </a:rPr>
              <a:t>su</a:t>
            </a:r>
            <a:r>
              <a:rPr lang="en-US" sz="2800" b="0" i="0" dirty="0">
                <a:effectLst/>
              </a:rPr>
              <a:t> </a:t>
            </a:r>
            <a:r>
              <a:rPr lang="en-US" sz="2800" b="0" i="0" dirty="0" err="1">
                <a:effectLst/>
              </a:rPr>
              <a:t>mujer</a:t>
            </a:r>
            <a:r>
              <a:rPr lang="en-US" sz="2800" b="0" i="0" dirty="0">
                <a:effectLst/>
              </a:rPr>
              <a:t>”</a:t>
            </a:r>
          </a:p>
          <a:p>
            <a:pPr algn="ctr" fontAlgn="base">
              <a:lnSpc>
                <a:spcPct val="90000"/>
              </a:lnSpc>
              <a:spcAft>
                <a:spcPts val="600"/>
              </a:spcAft>
            </a:pPr>
            <a:endParaRPr lang="en-US" sz="2000" dirty="0"/>
          </a:p>
          <a:p>
            <a:pPr algn="ctr" fontAlgn="base">
              <a:lnSpc>
                <a:spcPct val="90000"/>
              </a:lnSpc>
              <a:spcAft>
                <a:spcPts val="600"/>
              </a:spcAft>
            </a:pPr>
            <a:r>
              <a:rPr lang="en-US" sz="2000" b="1" i="0" dirty="0">
                <a:effectLst/>
              </a:rPr>
              <a:t>Erik </a:t>
            </a:r>
            <a:r>
              <a:rPr lang="en-US" sz="2000" b="1" i="0" dirty="0" err="1">
                <a:effectLst/>
              </a:rPr>
              <a:t>Qualman</a:t>
            </a:r>
            <a:r>
              <a:rPr lang="en-US" sz="2000" b="1" i="0" dirty="0">
                <a:effectLst/>
              </a:rPr>
              <a:t>, Technology Speaker, </a:t>
            </a:r>
            <a:r>
              <a:rPr lang="en-US" sz="2000" b="1" i="0" dirty="0" err="1">
                <a:effectLst/>
              </a:rPr>
              <a:t>Socialnomics</a:t>
            </a:r>
            <a:r>
              <a:rPr lang="en-US" sz="2000" b="1" i="0" dirty="0">
                <a:effectLst/>
              </a:rPr>
              <a:t> 2019</a:t>
            </a:r>
          </a:p>
          <a:p>
            <a:pPr algn="ctr" fontAlgn="base">
              <a:lnSpc>
                <a:spcPct val="90000"/>
              </a:lnSpc>
              <a:spcAft>
                <a:spcPts val="600"/>
              </a:spcAft>
            </a:pPr>
            <a:endParaRPr lang="en-US" sz="2000" b="1" i="0" dirty="0">
              <a:effectLst/>
            </a:endParaRPr>
          </a:p>
          <a:p>
            <a:pPr algn="ctr" fontAlgn="base">
              <a:lnSpc>
                <a:spcPct val="90000"/>
              </a:lnSpc>
              <a:spcAft>
                <a:spcPts val="600"/>
              </a:spcAft>
            </a:pPr>
            <a:r>
              <a:rPr lang="en-US" sz="2000" b="0" i="0" dirty="0">
                <a:effectLst/>
                <a:hlinkClick r:id="rId2"/>
              </a:rPr>
              <a:t>Ver </a:t>
            </a:r>
            <a:r>
              <a:rPr lang="en-US" sz="2000" b="0" i="0" dirty="0" err="1">
                <a:effectLst/>
                <a:hlinkClick r:id="rId2"/>
              </a:rPr>
              <a:t>vídeo</a:t>
            </a:r>
            <a:endParaRPr lang="en-US" sz="2000" b="0" i="0" dirty="0">
              <a:effectLst/>
            </a:endParaRPr>
          </a:p>
        </p:txBody>
      </p:sp>
      <p:pic>
        <p:nvPicPr>
          <p:cNvPr id="2050" name="Picture 2" descr="Speaker Eric Qualman">
            <a:extLst>
              <a:ext uri="{FF2B5EF4-FFF2-40B4-BE49-F238E27FC236}">
                <a16:creationId xmlns:a16="http://schemas.microsoft.com/office/drawing/2014/main" id="{3E66CDB0-D9BA-C71A-AB8F-D5C219AA71D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012" r="22011" b="-1"/>
          <a:stretch/>
        </p:blipFill>
        <p:spPr bwMode="auto">
          <a:xfrm>
            <a:off x="4948188" y="1"/>
            <a:ext cx="7243812" cy="6857999"/>
          </a:xfrm>
          <a:custGeom>
            <a:avLst/>
            <a:gdLst/>
            <a:ahLst/>
            <a:cxnLst/>
            <a:rect l="l" t="t" r="r" b="b"/>
            <a:pathLst>
              <a:path w="7243812" h="6857999">
                <a:moveTo>
                  <a:pt x="609803" y="0"/>
                </a:moveTo>
                <a:lnTo>
                  <a:pt x="1222601" y="0"/>
                </a:lnTo>
                <a:lnTo>
                  <a:pt x="1223032" y="1645"/>
                </a:lnTo>
                <a:lnTo>
                  <a:pt x="1343371" y="1645"/>
                </a:lnTo>
                <a:lnTo>
                  <a:pt x="1343665" y="0"/>
                </a:lnTo>
                <a:lnTo>
                  <a:pt x="1884172" y="0"/>
                </a:lnTo>
                <a:lnTo>
                  <a:pt x="1884280" y="1645"/>
                </a:lnTo>
                <a:lnTo>
                  <a:pt x="7243812" y="1645"/>
                </a:lnTo>
                <a:lnTo>
                  <a:pt x="7243812" y="6857999"/>
                </a:lnTo>
                <a:lnTo>
                  <a:pt x="133676" y="6857999"/>
                </a:lnTo>
                <a:lnTo>
                  <a:pt x="114609" y="6843646"/>
                </a:lnTo>
                <a:cubicBezTo>
                  <a:pt x="106811" y="6836369"/>
                  <a:pt x="103243" y="6828354"/>
                  <a:pt x="111459" y="6817746"/>
                </a:cubicBezTo>
                <a:cubicBezTo>
                  <a:pt x="93943" y="6769544"/>
                  <a:pt x="97901" y="6796071"/>
                  <a:pt x="113412" y="6759582"/>
                </a:cubicBezTo>
                <a:cubicBezTo>
                  <a:pt x="110188" y="6732087"/>
                  <a:pt x="99653" y="6727133"/>
                  <a:pt x="100729" y="6705297"/>
                </a:cubicBezTo>
                <a:cubicBezTo>
                  <a:pt x="94563" y="6675394"/>
                  <a:pt x="99792" y="6669536"/>
                  <a:pt x="87662" y="6640957"/>
                </a:cubicBezTo>
                <a:cubicBezTo>
                  <a:pt x="74199" y="6591883"/>
                  <a:pt x="82185" y="6576319"/>
                  <a:pt x="83084" y="6541313"/>
                </a:cubicBezTo>
                <a:cubicBezTo>
                  <a:pt x="82225" y="6490855"/>
                  <a:pt x="67640" y="6422980"/>
                  <a:pt x="59444" y="6370251"/>
                </a:cubicBezTo>
                <a:cubicBezTo>
                  <a:pt x="51248" y="6317522"/>
                  <a:pt x="30729" y="6270972"/>
                  <a:pt x="33908" y="6224938"/>
                </a:cubicBezTo>
                <a:lnTo>
                  <a:pt x="30063" y="6089693"/>
                </a:lnTo>
                <a:cubicBezTo>
                  <a:pt x="25730" y="6032039"/>
                  <a:pt x="3474" y="5997051"/>
                  <a:pt x="29101" y="5973994"/>
                </a:cubicBezTo>
                <a:cubicBezTo>
                  <a:pt x="17018" y="5940131"/>
                  <a:pt x="41135" y="5955713"/>
                  <a:pt x="33855" y="5939847"/>
                </a:cubicBezTo>
                <a:lnTo>
                  <a:pt x="12982" y="5906467"/>
                </a:lnTo>
                <a:lnTo>
                  <a:pt x="8416" y="5862699"/>
                </a:lnTo>
                <a:cubicBezTo>
                  <a:pt x="7895" y="5838948"/>
                  <a:pt x="8409" y="5853058"/>
                  <a:pt x="12052" y="5823324"/>
                </a:cubicBezTo>
                <a:cubicBezTo>
                  <a:pt x="11631" y="5805291"/>
                  <a:pt x="11213" y="5787258"/>
                  <a:pt x="10793" y="5769225"/>
                </a:cubicBezTo>
                <a:cubicBezTo>
                  <a:pt x="17866" y="5738356"/>
                  <a:pt x="19121" y="5696311"/>
                  <a:pt x="25986" y="5667896"/>
                </a:cubicBezTo>
                <a:cubicBezTo>
                  <a:pt x="16329" y="5647975"/>
                  <a:pt x="42195" y="5619318"/>
                  <a:pt x="43687" y="5594585"/>
                </a:cubicBezTo>
                <a:cubicBezTo>
                  <a:pt x="32512" y="5517959"/>
                  <a:pt x="44052" y="5536542"/>
                  <a:pt x="40019" y="5464225"/>
                </a:cubicBezTo>
                <a:cubicBezTo>
                  <a:pt x="32676" y="5400671"/>
                  <a:pt x="26469" y="5311951"/>
                  <a:pt x="22904" y="5269726"/>
                </a:cubicBezTo>
                <a:cubicBezTo>
                  <a:pt x="19341" y="5227501"/>
                  <a:pt x="14742" y="5212581"/>
                  <a:pt x="18628" y="5210876"/>
                </a:cubicBezTo>
                <a:cubicBezTo>
                  <a:pt x="-20300" y="5161742"/>
                  <a:pt x="15511" y="5141336"/>
                  <a:pt x="5392" y="5111369"/>
                </a:cubicBezTo>
                <a:cubicBezTo>
                  <a:pt x="10662" y="5053859"/>
                  <a:pt x="15546" y="5034036"/>
                  <a:pt x="13324" y="5009272"/>
                </a:cubicBezTo>
                <a:cubicBezTo>
                  <a:pt x="25126" y="4982633"/>
                  <a:pt x="74251" y="4956261"/>
                  <a:pt x="48699" y="4925805"/>
                </a:cubicBezTo>
                <a:cubicBezTo>
                  <a:pt x="76704" y="4931200"/>
                  <a:pt x="39437" y="4888353"/>
                  <a:pt x="62925" y="4877992"/>
                </a:cubicBezTo>
                <a:cubicBezTo>
                  <a:pt x="82480" y="4871554"/>
                  <a:pt x="75731" y="4857054"/>
                  <a:pt x="79496" y="4844323"/>
                </a:cubicBezTo>
                <a:cubicBezTo>
                  <a:pt x="97657" y="4832308"/>
                  <a:pt x="110974" y="4752352"/>
                  <a:pt x="101400" y="4733115"/>
                </a:cubicBezTo>
                <a:cubicBezTo>
                  <a:pt x="108185" y="4679357"/>
                  <a:pt x="119720" y="4662889"/>
                  <a:pt x="111223" y="4625153"/>
                </a:cubicBezTo>
                <a:cubicBezTo>
                  <a:pt x="106592" y="4588197"/>
                  <a:pt x="114401" y="4567830"/>
                  <a:pt x="126359" y="4539168"/>
                </a:cubicBezTo>
                <a:cubicBezTo>
                  <a:pt x="126535" y="4522289"/>
                  <a:pt x="126710" y="4505410"/>
                  <a:pt x="126886" y="4488531"/>
                </a:cubicBezTo>
                <a:cubicBezTo>
                  <a:pt x="126165" y="4473140"/>
                  <a:pt x="132917" y="4437329"/>
                  <a:pt x="135099" y="4411258"/>
                </a:cubicBezTo>
                <a:cubicBezTo>
                  <a:pt x="107667" y="4345686"/>
                  <a:pt x="146840" y="4280033"/>
                  <a:pt x="132327" y="4219510"/>
                </a:cubicBezTo>
                <a:cubicBezTo>
                  <a:pt x="138549" y="4158987"/>
                  <a:pt x="124091" y="4192084"/>
                  <a:pt x="172424" y="4048117"/>
                </a:cubicBezTo>
                <a:cubicBezTo>
                  <a:pt x="167703" y="4015047"/>
                  <a:pt x="203806" y="3905047"/>
                  <a:pt x="177666" y="3878222"/>
                </a:cubicBezTo>
                <a:cubicBezTo>
                  <a:pt x="167714" y="3821305"/>
                  <a:pt x="183914" y="3845122"/>
                  <a:pt x="156982" y="3778166"/>
                </a:cubicBezTo>
                <a:cubicBezTo>
                  <a:pt x="160365" y="3760234"/>
                  <a:pt x="142791" y="3724716"/>
                  <a:pt x="142115" y="3707357"/>
                </a:cubicBezTo>
                <a:cubicBezTo>
                  <a:pt x="139253" y="3688591"/>
                  <a:pt x="140202" y="3672776"/>
                  <a:pt x="139805" y="3665569"/>
                </a:cubicBezTo>
                <a:cubicBezTo>
                  <a:pt x="139778" y="3665084"/>
                  <a:pt x="139750" y="3664599"/>
                  <a:pt x="139723" y="3664114"/>
                </a:cubicBezTo>
                <a:lnTo>
                  <a:pt x="134134" y="3653088"/>
                </a:lnTo>
                <a:lnTo>
                  <a:pt x="126568" y="3641228"/>
                </a:lnTo>
                <a:cubicBezTo>
                  <a:pt x="126560" y="3629488"/>
                  <a:pt x="126549" y="3617747"/>
                  <a:pt x="126540" y="3606007"/>
                </a:cubicBezTo>
                <a:lnTo>
                  <a:pt x="134645" y="3597336"/>
                </a:lnTo>
                <a:lnTo>
                  <a:pt x="131649" y="3586412"/>
                </a:lnTo>
                <a:lnTo>
                  <a:pt x="134221" y="3569719"/>
                </a:lnTo>
                <a:lnTo>
                  <a:pt x="133795" y="3568021"/>
                </a:lnTo>
                <a:lnTo>
                  <a:pt x="130189" y="3553678"/>
                </a:lnTo>
                <a:lnTo>
                  <a:pt x="129827" y="3552249"/>
                </a:lnTo>
                <a:lnTo>
                  <a:pt x="122183" y="3542019"/>
                </a:lnTo>
                <a:lnTo>
                  <a:pt x="112426" y="3531201"/>
                </a:lnTo>
                <a:lnTo>
                  <a:pt x="105626" y="3496391"/>
                </a:lnTo>
                <a:lnTo>
                  <a:pt x="111971" y="3486850"/>
                </a:lnTo>
                <a:lnTo>
                  <a:pt x="106910" y="3476412"/>
                </a:lnTo>
                <a:cubicBezTo>
                  <a:pt x="105781" y="3466028"/>
                  <a:pt x="105824" y="3433967"/>
                  <a:pt x="105209" y="3424545"/>
                </a:cubicBezTo>
                <a:lnTo>
                  <a:pt x="103215" y="3419880"/>
                </a:lnTo>
                <a:lnTo>
                  <a:pt x="104953" y="3415218"/>
                </a:lnTo>
                <a:lnTo>
                  <a:pt x="101255" y="3409825"/>
                </a:lnTo>
                <a:lnTo>
                  <a:pt x="103044" y="3407057"/>
                </a:lnTo>
                <a:lnTo>
                  <a:pt x="89764" y="3378959"/>
                </a:lnTo>
                <a:lnTo>
                  <a:pt x="83991" y="3362948"/>
                </a:lnTo>
                <a:lnTo>
                  <a:pt x="66858" y="3332072"/>
                </a:lnTo>
                <a:lnTo>
                  <a:pt x="69057" y="3325671"/>
                </a:lnTo>
                <a:lnTo>
                  <a:pt x="51631" y="3278130"/>
                </a:lnTo>
                <a:lnTo>
                  <a:pt x="53959" y="3277179"/>
                </a:lnTo>
                <a:lnTo>
                  <a:pt x="60205" y="3262610"/>
                </a:lnTo>
                <a:lnTo>
                  <a:pt x="58998" y="3258677"/>
                </a:lnTo>
                <a:cubicBezTo>
                  <a:pt x="46010" y="3210316"/>
                  <a:pt x="80872" y="3236545"/>
                  <a:pt x="45170" y="3180546"/>
                </a:cubicBezTo>
                <a:cubicBezTo>
                  <a:pt x="53643" y="3171780"/>
                  <a:pt x="52550" y="3163902"/>
                  <a:pt x="45228" y="3151828"/>
                </a:cubicBezTo>
                <a:cubicBezTo>
                  <a:pt x="39651" y="3128169"/>
                  <a:pt x="64667" y="3124610"/>
                  <a:pt x="45020" y="3103777"/>
                </a:cubicBezTo>
                <a:cubicBezTo>
                  <a:pt x="59127" y="3105196"/>
                  <a:pt x="41123" y="3057428"/>
                  <a:pt x="57092" y="3065434"/>
                </a:cubicBezTo>
                <a:cubicBezTo>
                  <a:pt x="55435" y="3051512"/>
                  <a:pt x="40803" y="3032637"/>
                  <a:pt x="35088" y="3020247"/>
                </a:cubicBezTo>
                <a:cubicBezTo>
                  <a:pt x="32503" y="3002537"/>
                  <a:pt x="18197" y="3001119"/>
                  <a:pt x="22803" y="2991092"/>
                </a:cubicBezTo>
                <a:cubicBezTo>
                  <a:pt x="24338" y="2987749"/>
                  <a:pt x="27975" y="2983455"/>
                  <a:pt x="34850" y="2977278"/>
                </a:cubicBezTo>
                <a:cubicBezTo>
                  <a:pt x="22587" y="2954448"/>
                  <a:pt x="35600" y="2946689"/>
                  <a:pt x="36223" y="2911749"/>
                </a:cubicBezTo>
                <a:cubicBezTo>
                  <a:pt x="35158" y="2886513"/>
                  <a:pt x="29761" y="2843788"/>
                  <a:pt x="28462" y="2825860"/>
                </a:cubicBezTo>
                <a:cubicBezTo>
                  <a:pt x="28449" y="2818634"/>
                  <a:pt x="28437" y="2811409"/>
                  <a:pt x="28424" y="2804183"/>
                </a:cubicBezTo>
                <a:lnTo>
                  <a:pt x="21292" y="2790136"/>
                </a:lnTo>
                <a:lnTo>
                  <a:pt x="16179" y="2760208"/>
                </a:lnTo>
                <a:lnTo>
                  <a:pt x="22858" y="2751112"/>
                </a:lnTo>
                <a:lnTo>
                  <a:pt x="18505" y="2740278"/>
                </a:lnTo>
                <a:lnTo>
                  <a:pt x="22482" y="2726489"/>
                </a:lnTo>
                <a:lnTo>
                  <a:pt x="18175" y="2725052"/>
                </a:lnTo>
                <a:lnTo>
                  <a:pt x="10521" y="2715895"/>
                </a:lnTo>
                <a:lnTo>
                  <a:pt x="25499" y="2665666"/>
                </a:lnTo>
                <a:lnTo>
                  <a:pt x="30658" y="2635351"/>
                </a:lnTo>
                <a:cubicBezTo>
                  <a:pt x="30723" y="2625597"/>
                  <a:pt x="30791" y="2615842"/>
                  <a:pt x="30857" y="2606088"/>
                </a:cubicBezTo>
                <a:lnTo>
                  <a:pt x="37532" y="2596456"/>
                </a:lnTo>
                <a:cubicBezTo>
                  <a:pt x="41239" y="2582253"/>
                  <a:pt x="34640" y="2564757"/>
                  <a:pt x="36511" y="2549900"/>
                </a:cubicBezTo>
                <a:lnTo>
                  <a:pt x="53712" y="2496499"/>
                </a:lnTo>
                <a:cubicBezTo>
                  <a:pt x="53527" y="2492743"/>
                  <a:pt x="64725" y="2449625"/>
                  <a:pt x="64540" y="2445869"/>
                </a:cubicBezTo>
                <a:cubicBezTo>
                  <a:pt x="61940" y="2441580"/>
                  <a:pt x="65575" y="2413465"/>
                  <a:pt x="64348" y="2408995"/>
                </a:cubicBezTo>
                <a:cubicBezTo>
                  <a:pt x="100333" y="2407546"/>
                  <a:pt x="71752" y="2329020"/>
                  <a:pt x="101725" y="2335735"/>
                </a:cubicBezTo>
                <a:cubicBezTo>
                  <a:pt x="120512" y="2299003"/>
                  <a:pt x="138791" y="2291744"/>
                  <a:pt x="147278" y="2260088"/>
                </a:cubicBezTo>
                <a:cubicBezTo>
                  <a:pt x="152668" y="2224200"/>
                  <a:pt x="143589" y="2220953"/>
                  <a:pt x="152643" y="2193455"/>
                </a:cubicBezTo>
                <a:cubicBezTo>
                  <a:pt x="152701" y="2159228"/>
                  <a:pt x="131577" y="2138038"/>
                  <a:pt x="161815" y="2107942"/>
                </a:cubicBezTo>
                <a:lnTo>
                  <a:pt x="168884" y="2024270"/>
                </a:lnTo>
                <a:lnTo>
                  <a:pt x="210800" y="1969445"/>
                </a:lnTo>
                <a:lnTo>
                  <a:pt x="215063" y="1961162"/>
                </a:lnTo>
                <a:lnTo>
                  <a:pt x="226767" y="1945112"/>
                </a:lnTo>
                <a:lnTo>
                  <a:pt x="225906" y="1942021"/>
                </a:lnTo>
                <a:lnTo>
                  <a:pt x="220555" y="1935584"/>
                </a:lnTo>
                <a:cubicBezTo>
                  <a:pt x="220179" y="1930292"/>
                  <a:pt x="223282" y="1914884"/>
                  <a:pt x="223648" y="1910265"/>
                </a:cubicBezTo>
                <a:cubicBezTo>
                  <a:pt x="221934" y="1909994"/>
                  <a:pt x="221895" y="1909162"/>
                  <a:pt x="222758" y="1907867"/>
                </a:cubicBezTo>
                <a:lnTo>
                  <a:pt x="229387" y="1899379"/>
                </a:lnTo>
                <a:lnTo>
                  <a:pt x="231548" y="1895114"/>
                </a:lnTo>
                <a:lnTo>
                  <a:pt x="216553" y="1892417"/>
                </a:lnTo>
                <a:cubicBezTo>
                  <a:pt x="209075" y="1884999"/>
                  <a:pt x="222114" y="1866643"/>
                  <a:pt x="209739" y="1861483"/>
                </a:cubicBezTo>
                <a:cubicBezTo>
                  <a:pt x="214584" y="1853278"/>
                  <a:pt x="219066" y="1844665"/>
                  <a:pt x="222950" y="1835810"/>
                </a:cubicBezTo>
                <a:lnTo>
                  <a:pt x="224812" y="1830569"/>
                </a:lnTo>
                <a:lnTo>
                  <a:pt x="224522" y="1830429"/>
                </a:lnTo>
                <a:cubicBezTo>
                  <a:pt x="224224" y="1829219"/>
                  <a:pt x="224571" y="1827468"/>
                  <a:pt x="225830" y="1824832"/>
                </a:cubicBezTo>
                <a:lnTo>
                  <a:pt x="228207" y="1821003"/>
                </a:lnTo>
                <a:lnTo>
                  <a:pt x="230878" y="1807109"/>
                </a:lnTo>
                <a:lnTo>
                  <a:pt x="227355" y="1805316"/>
                </a:lnTo>
                <a:lnTo>
                  <a:pt x="228132" y="1804434"/>
                </a:lnTo>
                <a:cubicBezTo>
                  <a:pt x="237533" y="1798221"/>
                  <a:pt x="248274" y="1797417"/>
                  <a:pt x="223762" y="1784314"/>
                </a:cubicBezTo>
                <a:cubicBezTo>
                  <a:pt x="240655" y="1769422"/>
                  <a:pt x="224912" y="1763793"/>
                  <a:pt x="226521" y="1740358"/>
                </a:cubicBezTo>
                <a:cubicBezTo>
                  <a:pt x="240385" y="1732435"/>
                  <a:pt x="239102" y="1724301"/>
                  <a:pt x="233164" y="1715685"/>
                </a:cubicBezTo>
                <a:cubicBezTo>
                  <a:pt x="245499" y="1694404"/>
                  <a:pt x="240415" y="1672675"/>
                  <a:pt x="245819" y="1647555"/>
                </a:cubicBezTo>
                <a:cubicBezTo>
                  <a:pt x="268668" y="1622803"/>
                  <a:pt x="248434" y="1605585"/>
                  <a:pt x="254317" y="1578752"/>
                </a:cubicBezTo>
                <a:lnTo>
                  <a:pt x="249918" y="1546022"/>
                </a:lnTo>
                <a:cubicBezTo>
                  <a:pt x="251996" y="1543635"/>
                  <a:pt x="248777" y="1521210"/>
                  <a:pt x="248927" y="1519929"/>
                </a:cubicBezTo>
                <a:lnTo>
                  <a:pt x="248704" y="1519731"/>
                </a:lnTo>
                <a:lnTo>
                  <a:pt x="252245" y="1514846"/>
                </a:lnTo>
                <a:cubicBezTo>
                  <a:pt x="255314" y="1501295"/>
                  <a:pt x="252199" y="1477394"/>
                  <a:pt x="254681" y="1463304"/>
                </a:cubicBezTo>
                <a:cubicBezTo>
                  <a:pt x="257024" y="1459891"/>
                  <a:pt x="268983" y="1432466"/>
                  <a:pt x="267138" y="1430305"/>
                </a:cubicBezTo>
                <a:lnTo>
                  <a:pt x="266110" y="1429568"/>
                </a:lnTo>
                <a:lnTo>
                  <a:pt x="286784" y="1404045"/>
                </a:lnTo>
                <a:lnTo>
                  <a:pt x="294521" y="1360879"/>
                </a:lnTo>
                <a:lnTo>
                  <a:pt x="324750" y="1301993"/>
                </a:lnTo>
                <a:lnTo>
                  <a:pt x="328780" y="1210776"/>
                </a:lnTo>
                <a:cubicBezTo>
                  <a:pt x="344171" y="1197232"/>
                  <a:pt x="343390" y="1192124"/>
                  <a:pt x="346123" y="1157176"/>
                </a:cubicBezTo>
                <a:cubicBezTo>
                  <a:pt x="359383" y="1110140"/>
                  <a:pt x="355619" y="1111028"/>
                  <a:pt x="349331" y="1063288"/>
                </a:cubicBezTo>
                <a:cubicBezTo>
                  <a:pt x="364194" y="1005331"/>
                  <a:pt x="362778" y="969963"/>
                  <a:pt x="431245" y="889417"/>
                </a:cubicBezTo>
                <a:lnTo>
                  <a:pt x="459477" y="816346"/>
                </a:lnTo>
                <a:cubicBezTo>
                  <a:pt x="465006" y="808083"/>
                  <a:pt x="496978" y="764380"/>
                  <a:pt x="489268" y="752692"/>
                </a:cubicBezTo>
                <a:lnTo>
                  <a:pt x="505368" y="724368"/>
                </a:lnTo>
                <a:lnTo>
                  <a:pt x="511178" y="722494"/>
                </a:lnTo>
                <a:lnTo>
                  <a:pt x="514451" y="717531"/>
                </a:lnTo>
                <a:cubicBezTo>
                  <a:pt x="514171" y="710761"/>
                  <a:pt x="513893" y="703992"/>
                  <a:pt x="513612" y="697222"/>
                </a:cubicBezTo>
                <a:cubicBezTo>
                  <a:pt x="513272" y="693376"/>
                  <a:pt x="513720" y="690905"/>
                  <a:pt x="514772" y="689289"/>
                </a:cubicBezTo>
                <a:lnTo>
                  <a:pt x="515249" y="689151"/>
                </a:lnTo>
                <a:cubicBezTo>
                  <a:pt x="515320" y="686637"/>
                  <a:pt x="515389" y="684122"/>
                  <a:pt x="515461" y="681608"/>
                </a:cubicBezTo>
                <a:cubicBezTo>
                  <a:pt x="522970" y="666964"/>
                  <a:pt x="551123" y="617831"/>
                  <a:pt x="560298" y="601285"/>
                </a:cubicBezTo>
                <a:cubicBezTo>
                  <a:pt x="558549" y="585107"/>
                  <a:pt x="540289" y="573171"/>
                  <a:pt x="570504" y="582332"/>
                </a:cubicBezTo>
                <a:cubicBezTo>
                  <a:pt x="570816" y="577121"/>
                  <a:pt x="573898" y="574271"/>
                  <a:pt x="578347" y="572511"/>
                </a:cubicBezTo>
                <a:lnTo>
                  <a:pt x="580375" y="572092"/>
                </a:lnTo>
                <a:lnTo>
                  <a:pt x="575722" y="536015"/>
                </a:lnTo>
                <a:lnTo>
                  <a:pt x="578705" y="531675"/>
                </a:lnTo>
                <a:lnTo>
                  <a:pt x="564084" y="491380"/>
                </a:lnTo>
                <a:cubicBezTo>
                  <a:pt x="560969" y="487340"/>
                  <a:pt x="560134" y="482008"/>
                  <a:pt x="564457" y="473782"/>
                </a:cubicBezTo>
                <a:lnTo>
                  <a:pt x="566413" y="472000"/>
                </a:lnTo>
                <a:lnTo>
                  <a:pt x="584600" y="354566"/>
                </a:lnTo>
                <a:cubicBezTo>
                  <a:pt x="586100" y="325288"/>
                  <a:pt x="584583" y="317533"/>
                  <a:pt x="588077" y="265704"/>
                </a:cubicBezTo>
                <a:cubicBezTo>
                  <a:pt x="588008" y="205530"/>
                  <a:pt x="578491" y="226511"/>
                  <a:pt x="580576" y="187093"/>
                </a:cubicBezTo>
                <a:cubicBezTo>
                  <a:pt x="579265" y="162458"/>
                  <a:pt x="569240" y="117589"/>
                  <a:pt x="587928" y="130336"/>
                </a:cubicBezTo>
                <a:cubicBezTo>
                  <a:pt x="552635" y="69804"/>
                  <a:pt x="604651" y="82036"/>
                  <a:pt x="593881" y="17287"/>
                </a:cubicBezTo>
                <a:cubicBezTo>
                  <a:pt x="600399" y="13784"/>
                  <a:pt x="605413" y="8440"/>
                  <a:pt x="609224" y="1705"/>
                </a:cubicBez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78500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0308211-2187-1A26-1F33-3B4F9314BA4C}"/>
              </a:ext>
            </a:extLst>
          </p:cNvPr>
          <p:cNvSpPr>
            <a:spLocks noGrp="1"/>
          </p:cNvSpPr>
          <p:nvPr>
            <p:ph type="title"/>
          </p:nvPr>
        </p:nvSpPr>
        <p:spPr/>
        <p:txBody>
          <a:bodyPr>
            <a:normAutofit fontScale="90000"/>
          </a:bodyPr>
          <a:lstStyle/>
          <a:p>
            <a:br>
              <a:rPr lang="es-ES" b="1" dirty="0"/>
            </a:br>
            <a:r>
              <a:rPr lang="es-ES" b="1" dirty="0" err="1"/>
              <a:t>AILit</a:t>
            </a:r>
            <a:r>
              <a:rPr lang="es-ES" b="1" dirty="0"/>
              <a:t> Framework de la OCDE</a:t>
            </a:r>
            <a:br>
              <a:rPr lang="es-ES" dirty="0"/>
            </a:br>
            <a:endParaRPr lang="es-ES" dirty="0"/>
          </a:p>
        </p:txBody>
      </p:sp>
      <p:sp>
        <p:nvSpPr>
          <p:cNvPr id="3" name="Marcador de contenido 2">
            <a:extLst>
              <a:ext uri="{FF2B5EF4-FFF2-40B4-BE49-F238E27FC236}">
                <a16:creationId xmlns:a16="http://schemas.microsoft.com/office/drawing/2014/main" id="{76460191-6D8E-D80C-E959-196E845CA822}"/>
              </a:ext>
            </a:extLst>
          </p:cNvPr>
          <p:cNvSpPr>
            <a:spLocks noGrp="1"/>
          </p:cNvSpPr>
          <p:nvPr>
            <p:ph idx="1"/>
          </p:nvPr>
        </p:nvSpPr>
        <p:spPr>
          <a:xfrm>
            <a:off x="5649686" y="1960112"/>
            <a:ext cx="5562600" cy="3508375"/>
          </a:xfrm>
        </p:spPr>
        <p:txBody>
          <a:bodyPr>
            <a:normAutofit fontScale="92500" lnSpcReduction="20000"/>
          </a:bodyPr>
          <a:lstStyle/>
          <a:p>
            <a:pPr lvl="0"/>
            <a:r>
              <a:rPr lang="es-ES" sz="2600" b="1" dirty="0"/>
              <a:t>Durabilidad</a:t>
            </a:r>
            <a:r>
              <a:rPr lang="es-ES" sz="2600" dirty="0"/>
              <a:t>: Define competencias que mantendrán su relevancia a medida que evoluciona la tecnología</a:t>
            </a:r>
          </a:p>
          <a:p>
            <a:pPr lvl="0"/>
            <a:r>
              <a:rPr lang="es-ES" sz="2600" b="1" dirty="0"/>
              <a:t>Interdisciplinariedad</a:t>
            </a:r>
            <a:r>
              <a:rPr lang="es-ES" sz="2600" dirty="0"/>
              <a:t>: Busca integrarse transversalmente en diversas asignaturas</a:t>
            </a:r>
          </a:p>
          <a:p>
            <a:pPr lvl="0"/>
            <a:r>
              <a:rPr lang="es-ES" sz="2600" b="1" dirty="0"/>
              <a:t>Practicidad</a:t>
            </a:r>
            <a:r>
              <a:rPr lang="es-ES" sz="2600" dirty="0"/>
              <a:t>: Ofrece un enfoque viable dentro del entorno escolar actual</a:t>
            </a:r>
          </a:p>
          <a:p>
            <a:pPr lvl="0"/>
            <a:r>
              <a:rPr lang="es-ES" sz="2600" b="1" dirty="0"/>
              <a:t>Perspectiva global</a:t>
            </a:r>
            <a:r>
              <a:rPr lang="es-ES" sz="2600" dirty="0"/>
              <a:t>: Incorpora visiones de educadores de diferentes regiones del mundo</a:t>
            </a:r>
          </a:p>
          <a:p>
            <a:endParaRPr lang="es-ES" dirty="0"/>
          </a:p>
        </p:txBody>
      </p:sp>
      <p:pic>
        <p:nvPicPr>
          <p:cNvPr id="9218" name="Picture 2" descr="La OCDE actualiza los principios de IA para mantenerse al tanto de los  rápidos avances tecnológicos - Mercojuris">
            <a:extLst>
              <a:ext uri="{FF2B5EF4-FFF2-40B4-BE49-F238E27FC236}">
                <a16:creationId xmlns:a16="http://schemas.microsoft.com/office/drawing/2014/main" id="{9A6361C1-DB57-0D75-BA56-C662FC9537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213499"/>
            <a:ext cx="3614459" cy="2031326"/>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a:extLst>
              <a:ext uri="{FF2B5EF4-FFF2-40B4-BE49-F238E27FC236}">
                <a16:creationId xmlns:a16="http://schemas.microsoft.com/office/drawing/2014/main" id="{16103209-686F-CED5-40F4-834F4857FFFE}"/>
              </a:ext>
            </a:extLst>
          </p:cNvPr>
          <p:cNvSpPr txBox="1"/>
          <p:nvPr/>
        </p:nvSpPr>
        <p:spPr>
          <a:xfrm>
            <a:off x="838200" y="4960655"/>
            <a:ext cx="3864429" cy="1015663"/>
          </a:xfrm>
          <a:prstGeom prst="rect">
            <a:avLst/>
          </a:prstGeom>
          <a:noFill/>
        </p:spPr>
        <p:txBody>
          <a:bodyPr wrap="square">
            <a:spAutoFit/>
          </a:bodyPr>
          <a:lstStyle/>
          <a:p>
            <a:pPr algn="ctr"/>
            <a:r>
              <a:rPr lang="en-US" sz="1200" b="1" dirty="0"/>
              <a:t>European Commission and OECD. 2025.</a:t>
            </a:r>
            <a:r>
              <a:rPr lang="en-US" sz="1200" dirty="0"/>
              <a:t> </a:t>
            </a:r>
            <a:r>
              <a:rPr lang="en-US" sz="1200" i="1" dirty="0"/>
              <a:t>Empowering Learners for the Age of AI: An AI Literacy Framework for Primary and Secondary Education</a:t>
            </a:r>
            <a:r>
              <a:rPr lang="en-US" sz="1200" dirty="0"/>
              <a:t>. </a:t>
            </a:r>
            <a:r>
              <a:rPr lang="en-US" sz="1200" dirty="0" err="1"/>
              <a:t>AILit</a:t>
            </a:r>
            <a:r>
              <a:rPr lang="en-US" sz="1200" dirty="0"/>
              <a:t> Framework. </a:t>
            </a:r>
            <a:r>
              <a:rPr lang="en-US" sz="1200" dirty="0" err="1"/>
              <a:t>Accedido</a:t>
            </a:r>
            <a:r>
              <a:rPr lang="en-US" sz="1200" dirty="0"/>
              <a:t> </a:t>
            </a:r>
            <a:r>
              <a:rPr lang="en-US" sz="1200" dirty="0" err="1"/>
              <a:t>el</a:t>
            </a:r>
            <a:r>
              <a:rPr lang="en-US" sz="1200" dirty="0"/>
              <a:t> 3 de </a:t>
            </a:r>
            <a:r>
              <a:rPr lang="en-US" sz="1200" dirty="0" err="1"/>
              <a:t>septiembre</a:t>
            </a:r>
            <a:r>
              <a:rPr lang="en-US" sz="1200" dirty="0"/>
              <a:t> de 2025. </a:t>
            </a:r>
            <a:r>
              <a:rPr lang="en-US" sz="1200" dirty="0">
                <a:hlinkClick r:id="rId3"/>
              </a:rPr>
              <a:t>https://ailiteracyframework.org</a:t>
            </a:r>
            <a:endParaRPr lang="es-ES" sz="1200" dirty="0"/>
          </a:p>
        </p:txBody>
      </p:sp>
    </p:spTree>
    <p:extLst>
      <p:ext uri="{BB962C8B-B14F-4D97-AF65-F5344CB8AC3E}">
        <p14:creationId xmlns:p14="http://schemas.microsoft.com/office/powerpoint/2010/main" val="30673834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5885CAC-CE94-DC48-F9F7-1E91ECC736DB}"/>
              </a:ext>
            </a:extLst>
          </p:cNvPr>
          <p:cNvSpPr>
            <a:spLocks noGrp="1"/>
          </p:cNvSpPr>
          <p:nvPr>
            <p:ph type="title"/>
          </p:nvPr>
        </p:nvSpPr>
        <p:spPr>
          <a:xfrm>
            <a:off x="876693" y="741391"/>
            <a:ext cx="4355265" cy="1616203"/>
          </a:xfrm>
        </p:spPr>
        <p:txBody>
          <a:bodyPr anchor="b">
            <a:normAutofit/>
          </a:bodyPr>
          <a:lstStyle/>
          <a:p>
            <a:pPr algn="ctr"/>
            <a:r>
              <a:rPr lang="es-ES" sz="3200" b="1" dirty="0"/>
              <a:t>OCDE  Competencias Fundamentales IA</a:t>
            </a:r>
            <a:endParaRPr lang="es-ES" sz="3200" dirty="0"/>
          </a:p>
        </p:txBody>
      </p:sp>
      <p:sp>
        <p:nvSpPr>
          <p:cNvPr id="3" name="Marcador de contenido 2">
            <a:extLst>
              <a:ext uri="{FF2B5EF4-FFF2-40B4-BE49-F238E27FC236}">
                <a16:creationId xmlns:a16="http://schemas.microsoft.com/office/drawing/2014/main" id="{98CDC8B8-A3E8-81A8-021B-65EA70D9AF03}"/>
              </a:ext>
            </a:extLst>
          </p:cNvPr>
          <p:cNvSpPr>
            <a:spLocks noGrp="1"/>
          </p:cNvSpPr>
          <p:nvPr>
            <p:ph idx="1"/>
          </p:nvPr>
        </p:nvSpPr>
        <p:spPr>
          <a:xfrm>
            <a:off x="876692" y="2533476"/>
            <a:ext cx="4355265" cy="3447832"/>
          </a:xfrm>
        </p:spPr>
        <p:txBody>
          <a:bodyPr anchor="t">
            <a:normAutofit/>
          </a:bodyPr>
          <a:lstStyle/>
          <a:p>
            <a:pPr lvl="0"/>
            <a:r>
              <a:rPr lang="es-ES" sz="1600" b="1"/>
              <a:t>Interactuar con la IA</a:t>
            </a:r>
            <a:r>
              <a:rPr lang="es-ES" sz="1600"/>
              <a:t>: Comprender y abordar sistemas de IA de forma crítica y consciente</a:t>
            </a:r>
          </a:p>
          <a:p>
            <a:pPr lvl="0"/>
            <a:r>
              <a:rPr lang="es-ES" sz="1600" b="1"/>
              <a:t>Crear con IA</a:t>
            </a:r>
            <a:r>
              <a:rPr lang="es-ES" sz="1600"/>
              <a:t>: Utilizar herramientas de IA para producir contenido o soluciones innovadoras</a:t>
            </a:r>
          </a:p>
          <a:p>
            <a:pPr lvl="0"/>
            <a:r>
              <a:rPr lang="es-ES" sz="1600" b="1"/>
              <a:t>Gestionar la IA</a:t>
            </a:r>
            <a:r>
              <a:rPr lang="es-ES" sz="1600"/>
              <a:t>: Supervisar y controlar el uso de la IA de manera informada y responsable</a:t>
            </a:r>
          </a:p>
          <a:p>
            <a:pPr lvl="0"/>
            <a:r>
              <a:rPr lang="es-ES" sz="1600" b="1"/>
              <a:t>Diseñar la IA</a:t>
            </a:r>
            <a:r>
              <a:rPr lang="es-ES" sz="1600"/>
              <a:t>: Comprender los fundamentos de construcción de sistemas de IA y participar en su diseño ético</a:t>
            </a:r>
          </a:p>
          <a:p>
            <a:endParaRPr lang="es-ES" sz="1600"/>
          </a:p>
        </p:txBody>
      </p:sp>
      <p:pic>
        <p:nvPicPr>
          <p:cNvPr id="10242" name="Picture 2">
            <a:extLst>
              <a:ext uri="{FF2B5EF4-FFF2-40B4-BE49-F238E27FC236}">
                <a16:creationId xmlns:a16="http://schemas.microsoft.com/office/drawing/2014/main" id="{1855A061-7B87-F200-909C-FDBD1B4EBC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3499" r="6501"/>
          <a:stretch>
            <a:fillRect/>
          </a:stretch>
        </p:blipFill>
        <p:spPr bwMode="auto">
          <a:xfrm>
            <a:off x="6096000" y="10"/>
            <a:ext cx="6095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10270" name="Rectangle 10264">
            <a:extLst>
              <a:ext uri="{FF2B5EF4-FFF2-40B4-BE49-F238E27FC236}">
                <a16:creationId xmlns:a16="http://schemas.microsoft.com/office/drawing/2014/main" id="{AE3A741D-C19B-960A-5803-1C58871478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369424" y="3028872"/>
            <a:ext cx="1559464" cy="6106313"/>
          </a:xfrm>
          <a:prstGeom prst="rect">
            <a:avLst/>
          </a:prstGeom>
          <a:gradFill>
            <a:gsLst>
              <a:gs pos="0">
                <a:schemeClr val="accent5">
                  <a:alpha val="77000"/>
                </a:schemeClr>
              </a:gs>
              <a:gs pos="57000">
                <a:schemeClr val="accent5">
                  <a:lumMod val="60000"/>
                  <a:lumOff val="40000"/>
                  <a:alpha val="0"/>
                </a:schemeClr>
              </a:gs>
            </a:gsLst>
            <a:lin ang="11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72" name="Rectangle 10266">
            <a:extLst>
              <a:ext uri="{FF2B5EF4-FFF2-40B4-BE49-F238E27FC236}">
                <a16:creationId xmlns:a16="http://schemas.microsoft.com/office/drawing/2014/main" id="{9C3A50E9-9119-7BC3-083B-2D84CCC78E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15441" y="-3760"/>
            <a:ext cx="2176557" cy="6857999"/>
          </a:xfrm>
          <a:prstGeom prst="rect">
            <a:avLst/>
          </a:prstGeom>
          <a:gradFill flip="none" rotWithShape="1">
            <a:gsLst>
              <a:gs pos="0">
                <a:schemeClr val="accent2"/>
              </a:gs>
              <a:gs pos="40000">
                <a:schemeClr val="accent2">
                  <a:alpha val="0"/>
                </a:schemeClr>
              </a:gs>
            </a:gsLst>
            <a:lin ang="11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69" name="Rectangle 10268">
            <a:extLst>
              <a:ext uri="{FF2B5EF4-FFF2-40B4-BE49-F238E27FC236}">
                <a16:creationId xmlns:a16="http://schemas.microsoft.com/office/drawing/2014/main" id="{DC39DE25-0E4E-0AA7-0932-1D78C23727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6096000" y="5502302"/>
            <a:ext cx="6106314" cy="1359456"/>
          </a:xfrm>
          <a:prstGeom prst="rect">
            <a:avLst/>
          </a:prstGeom>
          <a:gradFill flip="none" rotWithShape="1">
            <a:gsLst>
              <a:gs pos="0">
                <a:schemeClr val="accent2">
                  <a:alpha val="89000"/>
                </a:schemeClr>
              </a:gs>
              <a:gs pos="38000">
                <a:schemeClr val="accent5">
                  <a:lumMod val="60000"/>
                  <a:lumOff val="40000"/>
                  <a:alpha val="0"/>
                </a:schemeClr>
              </a:gs>
            </a:gsLst>
            <a:lin ang="42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0271" name="Rectangle 10270">
            <a:extLst>
              <a:ext uri="{FF2B5EF4-FFF2-40B4-BE49-F238E27FC236}">
                <a16:creationId xmlns:a16="http://schemas.microsoft.com/office/drawing/2014/main" id="{8D6EA299-0840-6DEA-E670-C49AEBC87E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9026892" y="2939627"/>
            <a:ext cx="3162908" cy="3914612"/>
          </a:xfrm>
          <a:prstGeom prst="rect">
            <a:avLst/>
          </a:prstGeom>
          <a:gradFill flip="none" rotWithShape="1">
            <a:gsLst>
              <a:gs pos="0">
                <a:schemeClr val="accent5">
                  <a:lumMod val="60000"/>
                  <a:lumOff val="40000"/>
                </a:schemeClr>
              </a:gs>
              <a:gs pos="51000">
                <a:schemeClr val="accent5">
                  <a:lumMod val="60000"/>
                  <a:lumOff val="40000"/>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Tree>
    <p:extLst>
      <p:ext uri="{BB962C8B-B14F-4D97-AF65-F5344CB8AC3E}">
        <p14:creationId xmlns:p14="http://schemas.microsoft.com/office/powerpoint/2010/main" val="16077402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5B58EC47-3298-A9D7-4F70-6F818E279802}"/>
              </a:ext>
            </a:extLst>
          </p:cNvPr>
          <p:cNvSpPr txBox="1"/>
          <p:nvPr/>
        </p:nvSpPr>
        <p:spPr>
          <a:xfrm>
            <a:off x="1567747" y="4797381"/>
            <a:ext cx="3799840" cy="1400704"/>
          </a:xfrm>
          <a:prstGeom prst="rect">
            <a:avLst/>
          </a:prstGeom>
          <a:noFill/>
        </p:spPr>
        <p:txBody>
          <a:bodyPr wrap="square">
            <a:spAutoFit/>
          </a:bodyPr>
          <a:lstStyle/>
          <a:p>
            <a:pPr algn="ctr">
              <a:lnSpc>
                <a:spcPct val="107000"/>
              </a:lnSpc>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A Framework for AI Literacy. </a:t>
            </a:r>
            <a:r>
              <a:rPr lang="es-ES" sz="1600" i="1" kern="100" dirty="0">
                <a:effectLst/>
                <a:latin typeface="Aptos" panose="020B0004020202020204" pitchFamily="34" charset="0"/>
                <a:ea typeface="Aptos" panose="020B0004020202020204" pitchFamily="34" charset="0"/>
                <a:cs typeface="Times New Roman" panose="02020603050405020304" pitchFamily="18" charset="0"/>
              </a:rPr>
              <a:t>EDUCAUSE </a:t>
            </a:r>
            <a:r>
              <a:rPr lang="es-ES" sz="1600" i="1" kern="100" dirty="0" err="1">
                <a:effectLst/>
                <a:latin typeface="Aptos" panose="020B0004020202020204" pitchFamily="34" charset="0"/>
                <a:ea typeface="Aptos" panose="020B0004020202020204" pitchFamily="34" charset="0"/>
                <a:cs typeface="Times New Roman" panose="02020603050405020304" pitchFamily="18" charset="0"/>
              </a:rPr>
              <a:t>Review</a:t>
            </a:r>
            <a:r>
              <a:rPr lang="es-ES" sz="1600" kern="100" dirty="0">
                <a:effectLst/>
                <a:latin typeface="Aptos" panose="020B0004020202020204" pitchFamily="34" charset="0"/>
                <a:ea typeface="Aptos" panose="020B0004020202020204" pitchFamily="34" charset="0"/>
                <a:cs typeface="Times New Roman" panose="02020603050405020304" pitchFamily="18" charset="0"/>
              </a:rPr>
              <a:t> [en línea], 2024. [consulta: 3 junio 2024]. Disponible en: </a:t>
            </a:r>
            <a:r>
              <a:rPr lang="es-ES" sz="1600" kern="100" dirty="0">
                <a:effectLst/>
                <a:latin typeface="Aptos" panose="020B0004020202020204" pitchFamily="34" charset="0"/>
                <a:ea typeface="Aptos" panose="020B0004020202020204" pitchFamily="34" charset="0"/>
                <a:cs typeface="Times New Roman" panose="02020603050405020304" pitchFamily="18" charset="0"/>
                <a:hlinkClick r:id="rId2"/>
              </a:rPr>
              <a:t>https://er.educause.edu/articles/2024/6/a-framework-for-ai-literacy</a:t>
            </a:r>
            <a:r>
              <a:rPr lang="es-ES" sz="1600" kern="100" dirty="0">
                <a:latin typeface="Aptos" panose="020B0004020202020204" pitchFamily="34" charset="0"/>
                <a:ea typeface="Aptos" panose="020B0004020202020204" pitchFamily="34" charset="0"/>
                <a:cs typeface="Times New Roman" panose="02020603050405020304" pitchFamily="18" charset="0"/>
              </a:rPr>
              <a:t> </a:t>
            </a:r>
            <a:endParaRPr lang="es-ES"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CuadroTexto 7">
            <a:extLst>
              <a:ext uri="{FF2B5EF4-FFF2-40B4-BE49-F238E27FC236}">
                <a16:creationId xmlns:a16="http://schemas.microsoft.com/office/drawing/2014/main" id="{7E2C985D-F9D4-05C3-D262-22C139635ACE}"/>
              </a:ext>
            </a:extLst>
          </p:cNvPr>
          <p:cNvSpPr txBox="1"/>
          <p:nvPr/>
        </p:nvSpPr>
        <p:spPr>
          <a:xfrm>
            <a:off x="7032758" y="962909"/>
            <a:ext cx="4164154" cy="4708981"/>
          </a:xfrm>
          <a:prstGeom prst="rect">
            <a:avLst/>
          </a:prstGeom>
          <a:noFill/>
        </p:spPr>
        <p:txBody>
          <a:bodyPr wrap="square">
            <a:spAutoFit/>
          </a:bodyPr>
          <a:lstStyle/>
          <a:p>
            <a:pPr algn="ctr"/>
            <a:r>
              <a:rPr lang="es-ES" sz="2000" dirty="0">
                <a:effectLst/>
                <a:latin typeface="Calibri" panose="020F0502020204030204" pitchFamily="34" charset="0"/>
                <a:ea typeface="Aptos" panose="020B0004020202020204" pitchFamily="34" charset="0"/>
              </a:rPr>
              <a:t>Este marco ofrece una estructura educativa que facilita el aprendizaje de la IA, explicando conceptos clave y proporcionando preguntas esenciales para su uso. </a:t>
            </a:r>
          </a:p>
          <a:p>
            <a:pPr algn="ctr"/>
            <a:endParaRPr lang="es-ES" sz="2000" dirty="0">
              <a:latin typeface="Calibri" panose="020F0502020204030204" pitchFamily="34" charset="0"/>
            </a:endParaRPr>
          </a:p>
          <a:p>
            <a:pPr algn="ctr"/>
            <a:r>
              <a:rPr lang="es-ES" sz="2000" dirty="0">
                <a:effectLst/>
                <a:latin typeface="Calibri" panose="020F0502020204030204" pitchFamily="34" charset="0"/>
                <a:ea typeface="Aptos" panose="020B0004020202020204" pitchFamily="34" charset="0"/>
              </a:rPr>
              <a:t>Los niveles que establece son: </a:t>
            </a:r>
          </a:p>
          <a:p>
            <a:pPr algn="ctr"/>
            <a:endParaRPr lang="es-ES" sz="2000" dirty="0">
              <a:latin typeface="Calibri" panose="020F0502020204030204" pitchFamily="34" charset="0"/>
              <a:ea typeface="Aptos" panose="020B0004020202020204" pitchFamily="34" charset="0"/>
            </a:endParaRPr>
          </a:p>
          <a:p>
            <a:pPr algn="ctr"/>
            <a:r>
              <a:rPr lang="es-ES" sz="2000" b="1" dirty="0">
                <a:effectLst/>
                <a:latin typeface="Calibri" panose="020F0502020204030204" pitchFamily="34" charset="0"/>
                <a:ea typeface="Aptos" panose="020B0004020202020204" pitchFamily="34" charset="0"/>
              </a:rPr>
              <a:t>Comprender la IA. </a:t>
            </a:r>
          </a:p>
          <a:p>
            <a:pPr algn="ctr"/>
            <a:endParaRPr lang="es-ES" sz="2000" b="1" dirty="0">
              <a:effectLst/>
              <a:latin typeface="Calibri" panose="020F0502020204030204" pitchFamily="34" charset="0"/>
              <a:ea typeface="Aptos" panose="020B0004020202020204" pitchFamily="34" charset="0"/>
            </a:endParaRPr>
          </a:p>
          <a:p>
            <a:pPr algn="ctr"/>
            <a:r>
              <a:rPr lang="es-ES" sz="2000" b="1" dirty="0">
                <a:effectLst/>
                <a:latin typeface="Calibri" panose="020F0502020204030204" pitchFamily="34" charset="0"/>
                <a:ea typeface="Aptos" panose="020B0004020202020204" pitchFamily="34" charset="0"/>
              </a:rPr>
              <a:t>Utilizar y aplicar la IA. </a:t>
            </a:r>
          </a:p>
          <a:p>
            <a:pPr algn="ctr"/>
            <a:endParaRPr lang="es-ES" sz="2000" b="1" dirty="0">
              <a:effectLst/>
              <a:latin typeface="Calibri" panose="020F0502020204030204" pitchFamily="34" charset="0"/>
              <a:ea typeface="Aptos" panose="020B0004020202020204" pitchFamily="34" charset="0"/>
            </a:endParaRPr>
          </a:p>
          <a:p>
            <a:pPr algn="ctr"/>
            <a:r>
              <a:rPr lang="es-ES" sz="2000" b="1" dirty="0">
                <a:effectLst/>
                <a:latin typeface="Calibri" panose="020F0502020204030204" pitchFamily="34" charset="0"/>
                <a:ea typeface="Aptos" panose="020B0004020202020204" pitchFamily="34" charset="0"/>
              </a:rPr>
              <a:t>Analizar y evaluar la IA. </a:t>
            </a:r>
          </a:p>
          <a:p>
            <a:pPr algn="ctr"/>
            <a:endParaRPr lang="es-ES" sz="2000" b="1" dirty="0">
              <a:effectLst/>
              <a:latin typeface="Calibri" panose="020F0502020204030204" pitchFamily="34" charset="0"/>
              <a:ea typeface="Aptos" panose="020B0004020202020204" pitchFamily="34" charset="0"/>
            </a:endParaRPr>
          </a:p>
          <a:p>
            <a:pPr algn="ctr"/>
            <a:r>
              <a:rPr lang="es-ES" sz="2000" b="1" dirty="0">
                <a:effectLst/>
                <a:latin typeface="Calibri" panose="020F0502020204030204" pitchFamily="34" charset="0"/>
                <a:ea typeface="Aptos" panose="020B0004020202020204" pitchFamily="34" charset="0"/>
              </a:rPr>
              <a:t>Crear IA </a:t>
            </a:r>
            <a:endParaRPr lang="es-ES" sz="2000" b="1" dirty="0"/>
          </a:p>
        </p:txBody>
      </p:sp>
      <p:pic>
        <p:nvPicPr>
          <p:cNvPr id="2050" name="Picture 2" descr="a pyramid divided into four horizontal sections, each representing a different level of AI literacy. From bottom to top, the sections are labeled as follows:  Understand AI (dark blue) Use &amp; Apply AI (purple) Analyze &amp; Evaluate AI (teal) Create AI (light blue) Each section is numbered from 1 to 4 with corresponding circular icons.">
            <a:extLst>
              <a:ext uri="{FF2B5EF4-FFF2-40B4-BE49-F238E27FC236}">
                <a16:creationId xmlns:a16="http://schemas.microsoft.com/office/drawing/2014/main" id="{3F46F5F7-2A02-CAC6-6451-7CAABF6275E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39773" y="2060619"/>
            <a:ext cx="4965479" cy="2279301"/>
          </a:xfrm>
          <a:prstGeom prst="rect">
            <a:avLst/>
          </a:prstGeom>
          <a:noFill/>
          <a:extLst>
            <a:ext uri="{909E8E84-426E-40DD-AFC4-6F175D3DCCD1}">
              <a14:hiddenFill xmlns:a14="http://schemas.microsoft.com/office/drawing/2010/main">
                <a:solidFill>
                  <a:srgbClr val="FFFFFF"/>
                </a:solidFill>
              </a14:hiddenFill>
            </a:ext>
          </a:extLst>
        </p:spPr>
      </p:pic>
      <p:sp>
        <p:nvSpPr>
          <p:cNvPr id="2" name="Título 1">
            <a:extLst>
              <a:ext uri="{FF2B5EF4-FFF2-40B4-BE49-F238E27FC236}">
                <a16:creationId xmlns:a16="http://schemas.microsoft.com/office/drawing/2014/main" id="{710F748B-5A5A-754F-CD58-71193C1B1C76}"/>
              </a:ext>
            </a:extLst>
          </p:cNvPr>
          <p:cNvSpPr>
            <a:spLocks noGrp="1"/>
          </p:cNvSpPr>
          <p:nvPr>
            <p:ph type="title"/>
          </p:nvPr>
        </p:nvSpPr>
        <p:spPr>
          <a:xfrm>
            <a:off x="457767" y="506325"/>
            <a:ext cx="6019800" cy="1325563"/>
          </a:xfrm>
        </p:spPr>
        <p:txBody>
          <a:bodyPr>
            <a:normAutofit/>
          </a:bodyPr>
          <a:lstStyle/>
          <a:p>
            <a:pPr algn="ctr"/>
            <a:r>
              <a:rPr lang="es-ES" sz="2800" b="1" dirty="0"/>
              <a:t>Marco de alfabetización en IA (EDUCASE) </a:t>
            </a:r>
          </a:p>
        </p:txBody>
      </p:sp>
    </p:spTree>
    <p:extLst>
      <p:ext uri="{BB962C8B-B14F-4D97-AF65-F5344CB8AC3E}">
        <p14:creationId xmlns:p14="http://schemas.microsoft.com/office/powerpoint/2010/main" val="2305335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7F57C81-5A13-E63E-26B6-387FE6856A18}"/>
              </a:ext>
            </a:extLst>
          </p:cNvPr>
          <p:cNvSpPr>
            <a:spLocks noGrp="1"/>
          </p:cNvSpPr>
          <p:nvPr>
            <p:ph type="title"/>
          </p:nvPr>
        </p:nvSpPr>
        <p:spPr>
          <a:xfrm>
            <a:off x="871442" y="685800"/>
            <a:ext cx="4353116" cy="1474666"/>
          </a:xfrm>
        </p:spPr>
        <p:txBody>
          <a:bodyPr anchor="b">
            <a:normAutofit/>
          </a:bodyPr>
          <a:lstStyle/>
          <a:p>
            <a:pPr algn="ctr"/>
            <a:r>
              <a:rPr lang="es-ES" sz="3200" b="1" dirty="0">
                <a:solidFill>
                  <a:srgbClr val="595959"/>
                </a:solidFill>
              </a:rPr>
              <a:t>Marco de Alfabetización en IA de Stanford</a:t>
            </a:r>
            <a:br>
              <a:rPr lang="es-ES" sz="3200" b="1" dirty="0">
                <a:solidFill>
                  <a:srgbClr val="595959"/>
                </a:solidFill>
              </a:rPr>
            </a:br>
            <a:endParaRPr lang="es-ES" sz="3200" dirty="0">
              <a:solidFill>
                <a:srgbClr val="595959"/>
              </a:solidFill>
            </a:endParaRPr>
          </a:p>
        </p:txBody>
      </p:sp>
      <p:sp>
        <p:nvSpPr>
          <p:cNvPr id="3" name="Marcador de contenido 2">
            <a:extLst>
              <a:ext uri="{FF2B5EF4-FFF2-40B4-BE49-F238E27FC236}">
                <a16:creationId xmlns:a16="http://schemas.microsoft.com/office/drawing/2014/main" id="{16DE9439-F998-BD94-D18B-03C9F9A3FD6B}"/>
              </a:ext>
            </a:extLst>
          </p:cNvPr>
          <p:cNvSpPr>
            <a:spLocks noGrp="1"/>
          </p:cNvSpPr>
          <p:nvPr>
            <p:ph idx="1"/>
          </p:nvPr>
        </p:nvSpPr>
        <p:spPr>
          <a:xfrm>
            <a:off x="871442" y="2447337"/>
            <a:ext cx="4353116" cy="3770434"/>
          </a:xfrm>
        </p:spPr>
        <p:txBody>
          <a:bodyPr anchor="t">
            <a:normAutofit lnSpcReduction="10000"/>
          </a:bodyPr>
          <a:lstStyle/>
          <a:p>
            <a:pPr marL="0" indent="0">
              <a:buNone/>
            </a:pPr>
            <a:r>
              <a:rPr lang="es-ES" sz="1700" dirty="0">
                <a:solidFill>
                  <a:srgbClr val="595959"/>
                </a:solidFill>
              </a:rPr>
              <a:t>🔴 </a:t>
            </a:r>
            <a:r>
              <a:rPr lang="es-ES" sz="1700" b="1" dirty="0">
                <a:solidFill>
                  <a:srgbClr val="595959"/>
                </a:solidFill>
              </a:rPr>
              <a:t>Funcional</a:t>
            </a:r>
            <a:br>
              <a:rPr lang="es-ES" sz="1700" dirty="0">
                <a:solidFill>
                  <a:srgbClr val="595959"/>
                </a:solidFill>
              </a:rPr>
            </a:br>
            <a:r>
              <a:rPr lang="es-ES" sz="1700" dirty="0">
                <a:solidFill>
                  <a:srgbClr val="595959"/>
                </a:solidFill>
              </a:rPr>
              <a:t>¿Cómo funciona la IA?</a:t>
            </a:r>
          </a:p>
          <a:p>
            <a:pPr marL="0" indent="0">
              <a:buNone/>
            </a:pPr>
            <a:r>
              <a:rPr lang="es-ES" sz="1700" dirty="0">
                <a:solidFill>
                  <a:srgbClr val="595959"/>
                </a:solidFill>
              </a:rPr>
              <a:t>🔴 </a:t>
            </a:r>
            <a:r>
              <a:rPr lang="es-ES" sz="1700" b="1" dirty="0">
                <a:solidFill>
                  <a:srgbClr val="595959"/>
                </a:solidFill>
              </a:rPr>
              <a:t>Ético</a:t>
            </a:r>
            <a:br>
              <a:rPr lang="es-ES" sz="1700" dirty="0">
                <a:solidFill>
                  <a:srgbClr val="595959"/>
                </a:solidFill>
              </a:rPr>
            </a:br>
            <a:r>
              <a:rPr lang="es-ES" sz="1700" dirty="0">
                <a:solidFill>
                  <a:srgbClr val="595959"/>
                </a:solidFill>
              </a:rPr>
              <a:t>¿Cómo abordamos las cuestiones éticas de la IA?</a:t>
            </a:r>
          </a:p>
          <a:p>
            <a:pPr marL="0" indent="0">
              <a:buNone/>
            </a:pPr>
            <a:r>
              <a:rPr lang="es-ES" sz="1700" dirty="0">
                <a:solidFill>
                  <a:srgbClr val="595959"/>
                </a:solidFill>
              </a:rPr>
              <a:t>🔴 </a:t>
            </a:r>
            <a:r>
              <a:rPr lang="es-ES" sz="1700" b="1" dirty="0">
                <a:solidFill>
                  <a:srgbClr val="595959"/>
                </a:solidFill>
              </a:rPr>
              <a:t>Retórico</a:t>
            </a:r>
            <a:br>
              <a:rPr lang="es-ES" sz="1700" dirty="0">
                <a:solidFill>
                  <a:srgbClr val="595959"/>
                </a:solidFill>
              </a:rPr>
            </a:br>
            <a:r>
              <a:rPr lang="es-ES" sz="1700" dirty="0">
                <a:solidFill>
                  <a:srgbClr val="595959"/>
                </a:solidFill>
              </a:rPr>
              <a:t>¿Cómo usamos el lenguaje para alcanzar nuestros objetivos?</a:t>
            </a:r>
          </a:p>
          <a:p>
            <a:pPr marL="0" indent="0">
              <a:buNone/>
            </a:pPr>
            <a:r>
              <a:rPr lang="es-ES" sz="1700" dirty="0">
                <a:solidFill>
                  <a:srgbClr val="595959"/>
                </a:solidFill>
              </a:rPr>
              <a:t>🔴 </a:t>
            </a:r>
            <a:r>
              <a:rPr lang="es-ES" sz="1700" b="1" dirty="0">
                <a:solidFill>
                  <a:srgbClr val="595959"/>
                </a:solidFill>
              </a:rPr>
              <a:t>Pedagógico</a:t>
            </a:r>
            <a:br>
              <a:rPr lang="es-ES" sz="1700" dirty="0">
                <a:solidFill>
                  <a:srgbClr val="595959"/>
                </a:solidFill>
              </a:rPr>
            </a:br>
            <a:r>
              <a:rPr lang="es-ES" sz="1700" dirty="0">
                <a:solidFill>
                  <a:srgbClr val="595959"/>
                </a:solidFill>
              </a:rPr>
              <a:t>¿Cómo usamos la IA para mejorar la enseñanza y el aprendizaje?</a:t>
            </a:r>
          </a:p>
          <a:p>
            <a:endParaRPr lang="es-ES" sz="1700" dirty="0">
              <a:solidFill>
                <a:srgbClr val="595959"/>
              </a:solidFill>
            </a:endParaRPr>
          </a:p>
          <a:p>
            <a:pPr marL="0" indent="0" algn="ctr">
              <a:buNone/>
            </a:pPr>
            <a:r>
              <a:rPr lang="es-ES" sz="1700" b="1" dirty="0">
                <a:solidFill>
                  <a:srgbClr val="595959"/>
                </a:solidFill>
              </a:rPr>
              <a:t>Valores centrados en el ser humano</a:t>
            </a:r>
            <a:br>
              <a:rPr lang="es-ES" sz="1700" dirty="0">
                <a:solidFill>
                  <a:srgbClr val="595959"/>
                </a:solidFill>
              </a:rPr>
            </a:br>
            <a:r>
              <a:rPr lang="es-ES" sz="1700" dirty="0">
                <a:solidFill>
                  <a:srgbClr val="595959"/>
                </a:solidFill>
              </a:rPr>
              <a:t>¿Por qué interactuamos con la IA?</a:t>
            </a:r>
          </a:p>
          <a:p>
            <a:pPr marL="0" indent="0">
              <a:buNone/>
            </a:pPr>
            <a:endParaRPr lang="es-ES" sz="1700" dirty="0">
              <a:solidFill>
                <a:srgbClr val="595959"/>
              </a:solidFill>
            </a:endParaRPr>
          </a:p>
        </p:txBody>
      </p:sp>
      <p:pic>
        <p:nvPicPr>
          <p:cNvPr id="7170" name="Picture 2">
            <a:extLst>
              <a:ext uri="{FF2B5EF4-FFF2-40B4-BE49-F238E27FC236}">
                <a16:creationId xmlns:a16="http://schemas.microsoft.com/office/drawing/2014/main" id="{2E64A460-748D-BBF7-9FA2-7E8529A4AA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820" r="2" b="312"/>
          <a:stretch/>
        </p:blipFill>
        <p:spPr bwMode="auto">
          <a:xfrm>
            <a:off x="6745472" y="685800"/>
            <a:ext cx="4797056" cy="4742848"/>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a:extLst>
              <a:ext uri="{FF2B5EF4-FFF2-40B4-BE49-F238E27FC236}">
                <a16:creationId xmlns:a16="http://schemas.microsoft.com/office/drawing/2014/main" id="{E7A8952E-BE20-8C94-9ABB-8CB6CF843F18}"/>
              </a:ext>
            </a:extLst>
          </p:cNvPr>
          <p:cNvSpPr txBox="1"/>
          <p:nvPr/>
        </p:nvSpPr>
        <p:spPr>
          <a:xfrm>
            <a:off x="6864135" y="5615241"/>
            <a:ext cx="4559729" cy="830997"/>
          </a:xfrm>
          <a:prstGeom prst="rect">
            <a:avLst/>
          </a:prstGeom>
          <a:noFill/>
        </p:spPr>
        <p:txBody>
          <a:bodyPr wrap="square">
            <a:spAutoFit/>
          </a:bodyPr>
          <a:lstStyle/>
          <a:p>
            <a:pPr algn="ctr"/>
            <a:r>
              <a:rPr lang="en-US" sz="1200" dirty="0"/>
              <a:t>Stanford Teaching Commons. "Understanding AI Literacy." Teaching Commons. </a:t>
            </a:r>
            <a:r>
              <a:rPr lang="en-US" sz="1200" dirty="0" err="1"/>
              <a:t>Consultado</a:t>
            </a:r>
            <a:r>
              <a:rPr lang="en-US" sz="1200" dirty="0"/>
              <a:t> </a:t>
            </a:r>
            <a:r>
              <a:rPr lang="en-US" sz="1200" dirty="0" err="1"/>
              <a:t>el</a:t>
            </a:r>
            <a:r>
              <a:rPr lang="en-US" sz="1200" dirty="0"/>
              <a:t> 1 de </a:t>
            </a:r>
            <a:r>
              <a:rPr lang="en-US" sz="1200" dirty="0" err="1"/>
              <a:t>marzo</a:t>
            </a:r>
            <a:r>
              <a:rPr lang="en-US" sz="1200" dirty="0"/>
              <a:t> de 2025. </a:t>
            </a:r>
            <a:r>
              <a:rPr lang="en-US" sz="1200" dirty="0">
                <a:hlinkClick r:id="rId3"/>
              </a:rPr>
              <a:t>https://teachingcommons.stanford.edu/teaching-guides/artificial-intelligence-teaching-guide/understanding-ai-literacy</a:t>
            </a:r>
            <a:endParaRPr lang="es-ES" sz="1200" dirty="0"/>
          </a:p>
        </p:txBody>
      </p:sp>
    </p:spTree>
    <p:extLst>
      <p:ext uri="{BB962C8B-B14F-4D97-AF65-F5344CB8AC3E}">
        <p14:creationId xmlns:p14="http://schemas.microsoft.com/office/powerpoint/2010/main" val="24150987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Habilidades en IA</a:t>
            </a:r>
          </a:p>
        </p:txBody>
      </p:sp>
      <p:sp>
        <p:nvSpPr>
          <p:cNvPr id="3" name="Marcador de contenido 2"/>
          <p:cNvSpPr>
            <a:spLocks noGrp="1"/>
          </p:cNvSpPr>
          <p:nvPr>
            <p:ph idx="1"/>
          </p:nvPr>
        </p:nvSpPr>
        <p:spPr>
          <a:xfrm>
            <a:off x="838200" y="1825625"/>
            <a:ext cx="5762105" cy="4351338"/>
          </a:xfrm>
        </p:spPr>
        <p:txBody>
          <a:bodyPr>
            <a:normAutofit/>
          </a:bodyPr>
          <a:lstStyle/>
          <a:p>
            <a:endParaRPr lang="es-ES" dirty="0"/>
          </a:p>
          <a:p>
            <a:r>
              <a:rPr lang="es-ES" sz="2000" b="1" dirty="0"/>
              <a:t>La ingeniería de </a:t>
            </a:r>
            <a:r>
              <a:rPr lang="es-ES" sz="2000" b="1" i="1" dirty="0" err="1"/>
              <a:t>prompts</a:t>
            </a:r>
            <a:r>
              <a:rPr lang="es-ES" sz="2000" dirty="0"/>
              <a:t>, una entre muchas habilidades necesarias para usar herramientas de IA.</a:t>
            </a:r>
          </a:p>
          <a:p>
            <a:r>
              <a:rPr lang="es-ES" sz="2000" dirty="0"/>
              <a:t>La </a:t>
            </a:r>
            <a:r>
              <a:rPr lang="es-ES" sz="2000" b="1" dirty="0"/>
              <a:t>evaluación crítica </a:t>
            </a:r>
            <a:r>
              <a:rPr lang="es-ES" sz="2000" dirty="0"/>
              <a:t>que va más allá de la autoridad y analiza aspectos éticos y sesgos.</a:t>
            </a:r>
          </a:p>
          <a:p>
            <a:r>
              <a:rPr lang="es-ES" sz="2000" dirty="0"/>
              <a:t>La </a:t>
            </a:r>
            <a:r>
              <a:rPr lang="es-ES" sz="2000" b="1" dirty="0"/>
              <a:t>comprensión de las implicaciones </a:t>
            </a:r>
            <a:r>
              <a:rPr lang="es-ES" sz="2000" dirty="0"/>
              <a:t>éticas, como las relacionadas con el trabajo y el medio ambiente.</a:t>
            </a:r>
          </a:p>
          <a:p>
            <a:r>
              <a:rPr lang="es-ES" sz="2000" b="1" dirty="0"/>
              <a:t>Nuevas formas de atribuir la creación </a:t>
            </a:r>
            <a:r>
              <a:rPr lang="es-ES" sz="2000" dirty="0"/>
              <a:t>y edición de contenido.</a:t>
            </a:r>
          </a:p>
        </p:txBody>
      </p:sp>
      <p:pic>
        <p:nvPicPr>
          <p:cNvPr id="5122" name="Picture 2" descr="Habilidades en 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87" y="1690688"/>
            <a:ext cx="4376968" cy="4376968"/>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p:cNvSpPr/>
          <p:nvPr/>
        </p:nvSpPr>
        <p:spPr>
          <a:xfrm>
            <a:off x="437805" y="5520542"/>
            <a:ext cx="6096000" cy="900246"/>
          </a:xfrm>
          <a:prstGeom prst="rect">
            <a:avLst/>
          </a:prstGeom>
        </p:spPr>
        <p:txBody>
          <a:bodyPr>
            <a:spAutoFit/>
          </a:bodyPr>
          <a:lstStyle/>
          <a:p>
            <a:pPr algn="ctr" fontAlgn="base"/>
            <a:endParaRPr lang="en-US" sz="1050" b="1" i="0" dirty="0">
              <a:solidFill>
                <a:srgbClr val="444444"/>
              </a:solidFill>
              <a:effectLst/>
              <a:latin typeface="Open Sans"/>
            </a:endParaRPr>
          </a:p>
          <a:p>
            <a:pPr algn="ctr" fontAlgn="base"/>
            <a:endParaRPr lang="en-US" sz="1050" b="1" dirty="0">
              <a:solidFill>
                <a:srgbClr val="444444"/>
              </a:solidFill>
              <a:latin typeface="Open Sans"/>
            </a:endParaRPr>
          </a:p>
          <a:p>
            <a:pPr algn="ctr" fontAlgn="base"/>
            <a:r>
              <a:rPr lang="en-US" sz="1050" b="1" i="0" dirty="0">
                <a:solidFill>
                  <a:srgbClr val="444444"/>
                </a:solidFill>
                <a:effectLst/>
                <a:latin typeface="Open Sans"/>
              </a:rPr>
              <a:t>Building an AI Literacy Framework: Perspectives from Instruction Librarians and Current Information Literacy Tools</a:t>
            </a:r>
            <a:r>
              <a:rPr lang="en-US" sz="1050" b="0" i="0" dirty="0">
                <a:solidFill>
                  <a:srgbClr val="444444"/>
                </a:solidFill>
                <a:effectLst/>
                <a:latin typeface="Open Sans"/>
              </a:rPr>
              <a:t>. Taylor &amp; Francis 2024</a:t>
            </a:r>
          </a:p>
          <a:p>
            <a:pPr algn="ctr" fontAlgn="base"/>
            <a:r>
              <a:rPr lang="en-US" sz="1050" b="0" i="0" dirty="0" err="1">
                <a:solidFill>
                  <a:srgbClr val="21759B"/>
                </a:solidFill>
                <a:effectLst/>
                <a:latin typeface="Open Sans"/>
                <a:hlinkClick r:id="rId3"/>
              </a:rPr>
              <a:t>Texto</a:t>
            </a:r>
            <a:r>
              <a:rPr lang="en-US" sz="1050" b="0" i="0" dirty="0">
                <a:solidFill>
                  <a:srgbClr val="21759B"/>
                </a:solidFill>
                <a:effectLst/>
                <a:latin typeface="Open Sans"/>
                <a:hlinkClick r:id="rId3"/>
              </a:rPr>
              <a:t> </a:t>
            </a:r>
            <a:r>
              <a:rPr lang="en-US" sz="1050" b="0" i="0" dirty="0" err="1">
                <a:solidFill>
                  <a:srgbClr val="21759B"/>
                </a:solidFill>
                <a:effectLst/>
                <a:latin typeface="Open Sans"/>
                <a:hlinkClick r:id="rId3"/>
              </a:rPr>
              <a:t>completo</a:t>
            </a:r>
            <a:endParaRPr lang="en-US" sz="1050" b="0" i="0" dirty="0">
              <a:solidFill>
                <a:srgbClr val="444444"/>
              </a:solidFill>
              <a:effectLst/>
              <a:latin typeface="Open Sans"/>
            </a:endParaRPr>
          </a:p>
        </p:txBody>
      </p:sp>
    </p:spTree>
    <p:extLst>
      <p:ext uri="{BB962C8B-B14F-4D97-AF65-F5344CB8AC3E}">
        <p14:creationId xmlns:p14="http://schemas.microsoft.com/office/powerpoint/2010/main" val="36263094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fr-FR"/>
              <a:t>¿Qué son prompts en ChatGPT?</a:t>
            </a:r>
            <a:endParaRPr lang="es-ES" dirty="0"/>
          </a:p>
        </p:txBody>
      </p:sp>
      <p:sp>
        <p:nvSpPr>
          <p:cNvPr id="3" name="Marcador de contenido 2"/>
          <p:cNvSpPr>
            <a:spLocks noGrp="1"/>
          </p:cNvSpPr>
          <p:nvPr>
            <p:ph idx="1"/>
          </p:nvPr>
        </p:nvSpPr>
        <p:spPr>
          <a:xfrm>
            <a:off x="838200" y="1825625"/>
            <a:ext cx="5174673" cy="4351338"/>
          </a:xfrm>
        </p:spPr>
        <p:txBody>
          <a:bodyPr>
            <a:normAutofit fontScale="92500" lnSpcReduction="10000"/>
          </a:bodyPr>
          <a:lstStyle/>
          <a:p>
            <a:endParaRPr lang="es-ES"/>
          </a:p>
          <a:p>
            <a:endParaRPr lang="es-ES"/>
          </a:p>
          <a:p>
            <a:r>
              <a:rPr lang="es-ES" b="1"/>
              <a:t>Los prompts en ChatGPT son las instrucciones </a:t>
            </a:r>
            <a:r>
              <a:rPr lang="es-ES"/>
              <a:t>que puedes proporcionar para guiar la conversación.</a:t>
            </a:r>
          </a:p>
          <a:p>
            <a:endParaRPr lang="es-ES"/>
          </a:p>
          <a:p>
            <a:r>
              <a:rPr lang="es-ES"/>
              <a:t>Los prompts </a:t>
            </a:r>
            <a:r>
              <a:rPr lang="es-ES" b="1"/>
              <a:t>ayudan a enfocar la conversación </a:t>
            </a:r>
            <a:r>
              <a:rPr lang="es-ES"/>
              <a:t>y a asegurarnos de que estemos hablando sobre lo que te interesa.</a:t>
            </a:r>
            <a:endParaRPr lang="es-ES" dirty="0"/>
          </a:p>
        </p:txBody>
      </p:sp>
      <p:pic>
        <p:nvPicPr>
          <p:cNvPr id="3076" name="Picture 4" descr="Prompts de ChatGPT para email market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9201" y="1690688"/>
            <a:ext cx="4830618" cy="4956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87692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3" name="Rectangle 103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028" name="Picture 4">
            <a:extLst>
              <a:ext uri="{FF2B5EF4-FFF2-40B4-BE49-F238E27FC236}">
                <a16:creationId xmlns:a16="http://schemas.microsoft.com/office/drawing/2014/main" id="{2CAF686A-AACE-BE05-8B71-2FAB1AA8BC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4958" b="10788"/>
          <a:stretch>
            <a:fillRect/>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8527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ADD9D1D6-46BF-AC94-C2D6-FEA2A6A274E5}"/>
              </a:ext>
            </a:extLst>
          </p:cNvPr>
          <p:cNvSpPr>
            <a:spLocks noGrp="1"/>
          </p:cNvSpPr>
          <p:nvPr>
            <p:ph idx="1"/>
          </p:nvPr>
        </p:nvSpPr>
        <p:spPr>
          <a:xfrm>
            <a:off x="4846320" y="435429"/>
            <a:ext cx="6507479" cy="5741534"/>
          </a:xfrm>
        </p:spPr>
        <p:txBody>
          <a:bodyPr>
            <a:normAutofit fontScale="55000" lnSpcReduction="20000"/>
          </a:bodyPr>
          <a:lstStyle/>
          <a:p>
            <a:pPr marL="0" indent="0" algn="ctr">
              <a:buNone/>
            </a:pPr>
            <a:r>
              <a:rPr lang="es-ES" b="1" dirty="0"/>
              <a:t>7 elementos esenciales para un </a:t>
            </a:r>
            <a:r>
              <a:rPr lang="es-ES" b="1" dirty="0" err="1"/>
              <a:t>prompt</a:t>
            </a:r>
            <a:r>
              <a:rPr lang="es-ES" b="1" dirty="0"/>
              <a:t> efectivo</a:t>
            </a:r>
          </a:p>
          <a:p>
            <a:endParaRPr lang="es-ES" b="1" dirty="0"/>
          </a:p>
          <a:p>
            <a:r>
              <a:rPr lang="es-ES" b="1" dirty="0"/>
              <a:t>🎯 Acción (</a:t>
            </a:r>
            <a:r>
              <a:rPr lang="es-ES" b="1" dirty="0" err="1"/>
              <a:t>Action</a:t>
            </a:r>
            <a:r>
              <a:rPr lang="es-ES" b="1" dirty="0"/>
              <a:t>)</a:t>
            </a:r>
            <a:endParaRPr lang="es-ES" dirty="0"/>
          </a:p>
          <a:p>
            <a:pPr lvl="1"/>
            <a:r>
              <a:rPr lang="es-ES" dirty="0"/>
              <a:t>Define claramente qué quieres que haga la IA: redactar, analizar, resumir, comparar, etc.</a:t>
            </a:r>
          </a:p>
          <a:p>
            <a:pPr lvl="1"/>
            <a:r>
              <a:rPr lang="es-ES" dirty="0"/>
              <a:t>Ejemplo: “Resume este artículo en tres frases claras.”</a:t>
            </a:r>
          </a:p>
          <a:p>
            <a:r>
              <a:rPr lang="es-ES" b="1" dirty="0"/>
              <a:t>🧍 Rol o personaje (Persona)</a:t>
            </a:r>
            <a:endParaRPr lang="es-ES" dirty="0"/>
          </a:p>
          <a:p>
            <a:pPr lvl="1"/>
            <a:r>
              <a:rPr lang="es-ES" dirty="0"/>
              <a:t>Asigna un rol a la IA para que responda desde una perspectiva específica.</a:t>
            </a:r>
          </a:p>
          <a:p>
            <a:pPr lvl="1"/>
            <a:r>
              <a:rPr lang="es-ES" dirty="0"/>
              <a:t>Ejemplo: “Actúa como un bibliotecario experto en literatura infantil…”</a:t>
            </a:r>
          </a:p>
          <a:p>
            <a:r>
              <a:rPr lang="es-ES" b="1" dirty="0"/>
              <a:t>👥 Audiencia</a:t>
            </a:r>
            <a:endParaRPr lang="es-ES" dirty="0"/>
          </a:p>
          <a:p>
            <a:pPr lvl="1"/>
            <a:r>
              <a:rPr lang="es-ES" dirty="0"/>
              <a:t>Indica para quién va dirigida la respuesta: estudiantes, expertos, público general.</a:t>
            </a:r>
          </a:p>
          <a:p>
            <a:pPr lvl="1"/>
            <a:r>
              <a:rPr lang="es-ES" dirty="0"/>
              <a:t>Ejemplo: “Explica el concepto de metaverso a niños de 10 años.”</a:t>
            </a:r>
          </a:p>
          <a:p>
            <a:r>
              <a:rPr lang="es-ES" b="1" dirty="0"/>
              <a:t>📋 Tarea</a:t>
            </a:r>
            <a:endParaRPr lang="es-ES" dirty="0"/>
          </a:p>
          <a:p>
            <a:pPr lvl="1"/>
            <a:r>
              <a:rPr lang="es-ES" dirty="0"/>
              <a:t>Sé específico con la acción que esperas. No basta con “háblame de…”; mejor “crea una guía paso a paso sobre…”</a:t>
            </a:r>
          </a:p>
          <a:p>
            <a:r>
              <a:rPr lang="es-ES" b="1" dirty="0"/>
              <a:t>📚 Ejemplos (</a:t>
            </a:r>
            <a:r>
              <a:rPr lang="es-ES" b="1" dirty="0" err="1"/>
              <a:t>Examples</a:t>
            </a:r>
            <a:r>
              <a:rPr lang="es-ES" b="1" dirty="0"/>
              <a:t>)</a:t>
            </a:r>
            <a:endParaRPr lang="es-ES" dirty="0"/>
          </a:p>
          <a:p>
            <a:pPr lvl="1"/>
            <a:r>
              <a:rPr lang="es-ES" dirty="0"/>
              <a:t>Proporciona ejemplos para que la IA entienda el estilo o enfoque deseado.</a:t>
            </a:r>
          </a:p>
          <a:p>
            <a:pPr lvl="1"/>
            <a:r>
              <a:rPr lang="es-ES" dirty="0"/>
              <a:t>Ejemplo: “Hazlo como en este texto: ‘La biblioteca es un refugio de ideas…’”</a:t>
            </a:r>
          </a:p>
          <a:p>
            <a:r>
              <a:rPr lang="es-ES" b="1" dirty="0"/>
              <a:t>🌍 Contexto</a:t>
            </a:r>
            <a:endParaRPr lang="es-ES" dirty="0"/>
          </a:p>
          <a:p>
            <a:pPr lvl="1"/>
            <a:r>
              <a:rPr lang="es-ES" dirty="0"/>
              <a:t>Añade información relevante que ayude a enmarcar la respuesta.</a:t>
            </a:r>
          </a:p>
          <a:p>
            <a:pPr lvl="1"/>
            <a:r>
              <a:rPr lang="es-ES" dirty="0"/>
              <a:t>Ejemplo: “Estamos preparando una exposición sobre Cervantes en una biblioteca rural.”</a:t>
            </a:r>
          </a:p>
          <a:p>
            <a:r>
              <a:rPr lang="es-ES" b="1" dirty="0"/>
              <a:t>⛓️ Restricciones</a:t>
            </a:r>
            <a:endParaRPr lang="es-ES" dirty="0"/>
          </a:p>
          <a:p>
            <a:pPr lvl="1"/>
            <a:r>
              <a:rPr lang="es-ES" dirty="0"/>
              <a:t>Define límites: longitud, tono, formato, idioma, etc.</a:t>
            </a:r>
          </a:p>
          <a:p>
            <a:pPr lvl="1"/>
            <a:r>
              <a:rPr lang="es-ES" dirty="0"/>
              <a:t>Ejemplo: “Usa un tono humorístico y no más de 150 palabras.”</a:t>
            </a:r>
          </a:p>
          <a:p>
            <a:pPr marL="0" indent="0">
              <a:buNone/>
            </a:pPr>
            <a:endParaRPr lang="es-ES" dirty="0"/>
          </a:p>
        </p:txBody>
      </p:sp>
      <p:pic>
        <p:nvPicPr>
          <p:cNvPr id="5" name="Imagen 4">
            <a:extLst>
              <a:ext uri="{FF2B5EF4-FFF2-40B4-BE49-F238E27FC236}">
                <a16:creationId xmlns:a16="http://schemas.microsoft.com/office/drawing/2014/main" id="{D742B618-6B7F-14A4-EEF7-35F743ACB3EC}"/>
              </a:ext>
            </a:extLst>
          </p:cNvPr>
          <p:cNvPicPr>
            <a:picLocks noChangeAspect="1"/>
          </p:cNvPicPr>
          <p:nvPr/>
        </p:nvPicPr>
        <p:blipFill>
          <a:blip r:embed="rId2"/>
          <a:stretch>
            <a:fillRect/>
          </a:stretch>
        </p:blipFill>
        <p:spPr>
          <a:xfrm>
            <a:off x="544287" y="545495"/>
            <a:ext cx="3718687" cy="5571067"/>
          </a:xfrm>
          <a:prstGeom prst="rect">
            <a:avLst/>
          </a:prstGeom>
        </p:spPr>
      </p:pic>
    </p:spTree>
    <p:extLst>
      <p:ext uri="{BB962C8B-B14F-4D97-AF65-F5344CB8AC3E}">
        <p14:creationId xmlns:p14="http://schemas.microsoft.com/office/powerpoint/2010/main" val="11024997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945B96B1-66A5-42F0-C7F2-2F2A2ECA32D3}"/>
              </a:ext>
            </a:extLst>
          </p:cNvPr>
          <p:cNvPicPr>
            <a:picLocks noChangeAspect="1"/>
          </p:cNvPicPr>
          <p:nvPr/>
        </p:nvPicPr>
        <p:blipFill>
          <a:blip r:embed="rId3"/>
          <a:stretch>
            <a:fillRect/>
          </a:stretch>
        </p:blipFill>
        <p:spPr>
          <a:xfrm>
            <a:off x="2500299" y="498163"/>
            <a:ext cx="7800472" cy="4929576"/>
          </a:xfrm>
          <a:prstGeom prst="rect">
            <a:avLst/>
          </a:prstGeom>
        </p:spPr>
      </p:pic>
      <p:sp>
        <p:nvSpPr>
          <p:cNvPr id="9" name="CuadroTexto 8">
            <a:extLst>
              <a:ext uri="{FF2B5EF4-FFF2-40B4-BE49-F238E27FC236}">
                <a16:creationId xmlns:a16="http://schemas.microsoft.com/office/drawing/2014/main" id="{485553D8-6270-F487-C877-6ED836509CED}"/>
              </a:ext>
            </a:extLst>
          </p:cNvPr>
          <p:cNvSpPr txBox="1"/>
          <p:nvPr/>
        </p:nvSpPr>
        <p:spPr>
          <a:xfrm>
            <a:off x="3351617" y="5713506"/>
            <a:ext cx="6097836" cy="646331"/>
          </a:xfrm>
          <a:prstGeom prst="rect">
            <a:avLst/>
          </a:prstGeom>
          <a:noFill/>
        </p:spPr>
        <p:txBody>
          <a:bodyPr wrap="square">
            <a:spAutoFit/>
          </a:bodyPr>
          <a:lstStyle/>
          <a:p>
            <a:pPr algn="ctr" fontAlgn="base"/>
            <a:r>
              <a:rPr lang="es-ES" sz="1200" b="0" i="0" dirty="0">
                <a:solidFill>
                  <a:srgbClr val="444444"/>
                </a:solidFill>
                <a:effectLst/>
                <a:highlight>
                  <a:srgbClr val="FFFFFF"/>
                </a:highlight>
                <a:latin typeface="Open Sans" panose="020B0606030504020204" pitchFamily="34" charset="0"/>
              </a:rPr>
              <a:t>Morales Chan, M. (2023). </a:t>
            </a:r>
            <a:r>
              <a:rPr lang="es-ES" sz="1200" b="1" i="0" dirty="0">
                <a:solidFill>
                  <a:srgbClr val="444444"/>
                </a:solidFill>
                <a:effectLst/>
                <a:highlight>
                  <a:srgbClr val="FFFFFF"/>
                </a:highlight>
                <a:latin typeface="Open Sans" panose="020B0606030504020204" pitchFamily="34" charset="0"/>
              </a:rPr>
              <a:t>¿Cómo utilizar </a:t>
            </a:r>
            <a:r>
              <a:rPr lang="es-ES" sz="1200" b="1" i="0" dirty="0" err="1">
                <a:solidFill>
                  <a:srgbClr val="444444"/>
                </a:solidFill>
                <a:effectLst/>
                <a:highlight>
                  <a:srgbClr val="FFFFFF"/>
                </a:highlight>
                <a:latin typeface="Open Sans" panose="020B0606030504020204" pitchFamily="34" charset="0"/>
              </a:rPr>
              <a:t>ChatGPT</a:t>
            </a:r>
            <a:r>
              <a:rPr lang="es-ES" sz="1200" b="1" i="0" dirty="0">
                <a:solidFill>
                  <a:srgbClr val="444444"/>
                </a:solidFill>
                <a:effectLst/>
                <a:highlight>
                  <a:srgbClr val="FFFFFF"/>
                </a:highlight>
                <a:latin typeface="Open Sans" panose="020B0606030504020204" pitchFamily="34" charset="0"/>
              </a:rPr>
              <a:t> para la investigación científica?</a:t>
            </a:r>
            <a:r>
              <a:rPr lang="es-ES" sz="1200" b="1" i="1" dirty="0">
                <a:solidFill>
                  <a:srgbClr val="444444"/>
                </a:solidFill>
                <a:effectLst/>
                <a:highlight>
                  <a:srgbClr val="FFFFFF"/>
                </a:highlight>
                <a:latin typeface="Open Sans" panose="020B0606030504020204" pitchFamily="34" charset="0"/>
              </a:rPr>
              <a:t>.</a:t>
            </a:r>
            <a:r>
              <a:rPr lang="es-ES" sz="1200" b="0" i="0" dirty="0">
                <a:solidFill>
                  <a:srgbClr val="444444"/>
                </a:solidFill>
                <a:effectLst/>
                <a:highlight>
                  <a:srgbClr val="FFFFFF"/>
                </a:highlight>
                <a:latin typeface="Open Sans" panose="020B0606030504020204" pitchFamily="34" charset="0"/>
              </a:rPr>
              <a:t> Recuperado 4 de marzo de 2024</a:t>
            </a:r>
          </a:p>
          <a:p>
            <a:pPr algn="ctr" fontAlgn="base"/>
            <a:r>
              <a:rPr lang="es-ES" sz="1200" b="0" i="0" dirty="0">
                <a:solidFill>
                  <a:srgbClr val="21759B"/>
                </a:solidFill>
                <a:effectLst/>
                <a:highlight>
                  <a:srgbClr val="FFFFFF"/>
                </a:highlight>
                <a:latin typeface="Open Sans" panose="020B0606030504020204" pitchFamily="34" charset="0"/>
                <a:hlinkClick r:id="rId4"/>
              </a:rPr>
              <a:t>Texto completo</a:t>
            </a:r>
            <a:endParaRPr lang="es-ES" sz="1200" b="0" i="0" dirty="0">
              <a:solidFill>
                <a:srgbClr val="444444"/>
              </a:solidFill>
              <a:effectLst/>
              <a:highlight>
                <a:srgbClr val="FFFFFF"/>
              </a:highlight>
              <a:latin typeface="Open Sans" panose="020B0606030504020204" pitchFamily="34" charset="0"/>
            </a:endParaRPr>
          </a:p>
        </p:txBody>
      </p:sp>
    </p:spTree>
    <p:extLst>
      <p:ext uri="{BB962C8B-B14F-4D97-AF65-F5344CB8AC3E}">
        <p14:creationId xmlns:p14="http://schemas.microsoft.com/office/powerpoint/2010/main" val="20575201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8928FD4-F85F-36A9-DD70-36E09D84316E}"/>
              </a:ext>
            </a:extLst>
          </p:cNvPr>
          <p:cNvSpPr>
            <a:spLocks noGrp="1"/>
          </p:cNvSpPr>
          <p:nvPr>
            <p:ph type="title"/>
          </p:nvPr>
        </p:nvSpPr>
        <p:spPr/>
        <p:txBody>
          <a:bodyPr>
            <a:normAutofit fontScale="90000"/>
          </a:bodyPr>
          <a:lstStyle/>
          <a:p>
            <a:br>
              <a:rPr lang="es-ES" dirty="0"/>
            </a:br>
            <a:r>
              <a:rPr lang="es-ES" sz="4000" b="1" dirty="0"/>
              <a:t>Estrategias prácticas para impulsar la alfabetización</a:t>
            </a:r>
            <a:br>
              <a:rPr lang="es-ES" dirty="0"/>
            </a:br>
            <a:endParaRPr lang="es-ES" dirty="0"/>
          </a:p>
        </p:txBody>
      </p:sp>
      <p:sp>
        <p:nvSpPr>
          <p:cNvPr id="3" name="Marcador de contenido 2">
            <a:extLst>
              <a:ext uri="{FF2B5EF4-FFF2-40B4-BE49-F238E27FC236}">
                <a16:creationId xmlns:a16="http://schemas.microsoft.com/office/drawing/2014/main" id="{4017692E-4D8A-6CF6-BD4E-498F952315E7}"/>
              </a:ext>
            </a:extLst>
          </p:cNvPr>
          <p:cNvSpPr>
            <a:spLocks noGrp="1"/>
          </p:cNvSpPr>
          <p:nvPr>
            <p:ph idx="1"/>
          </p:nvPr>
        </p:nvSpPr>
        <p:spPr>
          <a:xfrm>
            <a:off x="5802086" y="1825625"/>
            <a:ext cx="5551714" cy="4351338"/>
          </a:xfrm>
        </p:spPr>
        <p:txBody>
          <a:bodyPr>
            <a:normAutofit fontScale="85000" lnSpcReduction="20000"/>
          </a:bodyPr>
          <a:lstStyle/>
          <a:p>
            <a:endParaRPr lang="es-ES" dirty="0"/>
          </a:p>
          <a:p>
            <a:r>
              <a:rPr lang="es-ES" b="1" dirty="0"/>
              <a:t>Comenzar poco a poco y avanzar de forma iterativa</a:t>
            </a:r>
            <a:r>
              <a:rPr lang="es-ES" dirty="0"/>
              <a:t>. No se trata de esperar a tener el modelo perfecto, sino de poner en marcha experiencias iniciales que puedan mejorarse con el tiempo</a:t>
            </a:r>
          </a:p>
          <a:p>
            <a:r>
              <a:rPr lang="es-ES" dirty="0"/>
              <a:t>Otro aspecto central es el </a:t>
            </a:r>
            <a:r>
              <a:rPr lang="es-ES" b="1" i="1" dirty="0" err="1"/>
              <a:t>tinkering</a:t>
            </a:r>
            <a:r>
              <a:rPr lang="es-ES" dirty="0"/>
              <a:t>, es decir, experimentar y probar herramientas junto a los estudiantes.</a:t>
            </a:r>
          </a:p>
          <a:p>
            <a:r>
              <a:rPr lang="es-ES" dirty="0"/>
              <a:t>La alfabetización en IA no implica solo saber usar herramientas, sino también </a:t>
            </a:r>
            <a:r>
              <a:rPr lang="es-ES" b="1" dirty="0"/>
              <a:t>entenderlas críticamente</a:t>
            </a:r>
            <a:r>
              <a:rPr lang="es-ES" dirty="0"/>
              <a:t>. </a:t>
            </a:r>
          </a:p>
          <a:p>
            <a:r>
              <a:rPr lang="es-ES" b="1" dirty="0"/>
              <a:t>Probar y ajustar es la mejor vía para aprender en profundidad</a:t>
            </a:r>
            <a:r>
              <a:rPr lang="es-ES" dirty="0"/>
              <a:t>.</a:t>
            </a:r>
          </a:p>
        </p:txBody>
      </p:sp>
      <p:sp>
        <p:nvSpPr>
          <p:cNvPr id="5" name="CuadroTexto 4">
            <a:extLst>
              <a:ext uri="{FF2B5EF4-FFF2-40B4-BE49-F238E27FC236}">
                <a16:creationId xmlns:a16="http://schemas.microsoft.com/office/drawing/2014/main" id="{E6E5A174-8EDC-FA66-8F86-7C5120935660}"/>
              </a:ext>
            </a:extLst>
          </p:cNvPr>
          <p:cNvSpPr txBox="1"/>
          <p:nvPr/>
        </p:nvSpPr>
        <p:spPr>
          <a:xfrm>
            <a:off x="1132114" y="4976634"/>
            <a:ext cx="3766457" cy="1200329"/>
          </a:xfrm>
          <a:prstGeom prst="rect">
            <a:avLst/>
          </a:prstGeom>
          <a:noFill/>
        </p:spPr>
        <p:txBody>
          <a:bodyPr wrap="square">
            <a:spAutoFit/>
          </a:bodyPr>
          <a:lstStyle/>
          <a:p>
            <a:pPr algn="ctr"/>
            <a:r>
              <a:rPr lang="es-ES" sz="1200" b="0" i="0" dirty="0">
                <a:solidFill>
                  <a:srgbClr val="444444"/>
                </a:solidFill>
                <a:effectLst/>
                <a:latin typeface="Open Sans" panose="020B0606030504020204" pitchFamily="34" charset="0"/>
              </a:rPr>
              <a:t>EDUCAUSE Shop </a:t>
            </a:r>
            <a:r>
              <a:rPr lang="es-ES" sz="1200" b="0" i="0" dirty="0" err="1">
                <a:solidFill>
                  <a:srgbClr val="444444"/>
                </a:solidFill>
                <a:effectLst/>
                <a:latin typeface="Open Sans" panose="020B0606030504020204" pitchFamily="34" charset="0"/>
              </a:rPr>
              <a:t>Talk</a:t>
            </a:r>
            <a:r>
              <a:rPr lang="es-ES" sz="1200" b="0" i="0" dirty="0">
                <a:solidFill>
                  <a:srgbClr val="444444"/>
                </a:solidFill>
                <a:effectLst/>
                <a:latin typeface="Open Sans" panose="020B0606030504020204" pitchFamily="34" charset="0"/>
              </a:rPr>
              <a:t>, “</a:t>
            </a:r>
            <a:r>
              <a:rPr lang="es-ES" sz="1200" b="1" i="0" dirty="0">
                <a:solidFill>
                  <a:srgbClr val="444444"/>
                </a:solidFill>
                <a:effectLst/>
                <a:latin typeface="Open Sans" panose="020B0606030504020204" pitchFamily="34" charset="0"/>
              </a:rPr>
              <a:t>A </a:t>
            </a:r>
            <a:r>
              <a:rPr lang="es-ES" sz="1200" b="1" i="0" dirty="0" err="1">
                <a:solidFill>
                  <a:srgbClr val="444444"/>
                </a:solidFill>
                <a:effectLst/>
                <a:latin typeface="Open Sans" panose="020B0606030504020204" pitchFamily="34" charset="0"/>
              </a:rPr>
              <a:t>Practical</a:t>
            </a:r>
            <a:r>
              <a:rPr lang="es-ES" sz="1200" b="1" i="0" dirty="0">
                <a:solidFill>
                  <a:srgbClr val="444444"/>
                </a:solidFill>
                <a:effectLst/>
                <a:latin typeface="Open Sans" panose="020B0606030504020204" pitchFamily="34" charset="0"/>
              </a:rPr>
              <a:t> Guide </a:t>
            </a:r>
            <a:r>
              <a:rPr lang="es-ES" sz="1200" b="1" i="0" dirty="0" err="1">
                <a:solidFill>
                  <a:srgbClr val="444444"/>
                </a:solidFill>
                <a:effectLst/>
                <a:latin typeface="Open Sans" panose="020B0606030504020204" pitchFamily="34" charset="0"/>
              </a:rPr>
              <a:t>to</a:t>
            </a:r>
            <a:r>
              <a:rPr lang="es-ES" sz="1200" b="1" i="0" dirty="0">
                <a:solidFill>
                  <a:srgbClr val="444444"/>
                </a:solidFill>
                <a:effectLst/>
                <a:latin typeface="Open Sans" panose="020B0606030504020204" pitchFamily="34" charset="0"/>
              </a:rPr>
              <a:t> AI </a:t>
            </a:r>
            <a:r>
              <a:rPr lang="es-ES" sz="1200" b="1" i="0" dirty="0" err="1">
                <a:solidFill>
                  <a:srgbClr val="444444"/>
                </a:solidFill>
                <a:effectLst/>
                <a:latin typeface="Open Sans" panose="020B0606030504020204" pitchFamily="34" charset="0"/>
              </a:rPr>
              <a:t>Literacy</a:t>
            </a:r>
            <a:r>
              <a:rPr lang="es-ES" sz="1200" b="0" i="0" dirty="0">
                <a:solidFill>
                  <a:srgbClr val="444444"/>
                </a:solidFill>
                <a:effectLst/>
                <a:latin typeface="Open Sans" panose="020B0606030504020204" pitchFamily="34" charset="0"/>
              </a:rPr>
              <a:t>,” con Sophie White y </a:t>
            </a:r>
            <a:r>
              <a:rPr lang="es-ES" sz="1200" b="0" i="0" dirty="0" err="1">
                <a:solidFill>
                  <a:srgbClr val="444444"/>
                </a:solidFill>
                <a:effectLst/>
                <a:latin typeface="Open Sans" panose="020B0606030504020204" pitchFamily="34" charset="0"/>
              </a:rPr>
              <a:t>Jenay</a:t>
            </a:r>
            <a:r>
              <a:rPr lang="es-ES" sz="1200" b="0" i="0" dirty="0">
                <a:solidFill>
                  <a:srgbClr val="444444"/>
                </a:solidFill>
                <a:effectLst/>
                <a:latin typeface="Open Sans" panose="020B0606030504020204" pitchFamily="34" charset="0"/>
              </a:rPr>
              <a:t> Robert, con Leo S. Lo, Jeanne </a:t>
            </a:r>
            <a:r>
              <a:rPr lang="es-ES" sz="1200" b="0" i="0" dirty="0" err="1">
                <a:solidFill>
                  <a:srgbClr val="444444"/>
                </a:solidFill>
                <a:effectLst/>
                <a:latin typeface="Open Sans" panose="020B0606030504020204" pitchFamily="34" charset="0"/>
              </a:rPr>
              <a:t>Beatrix</a:t>
            </a:r>
            <a:r>
              <a:rPr lang="es-ES" sz="1200" b="0" i="0" dirty="0">
                <a:solidFill>
                  <a:srgbClr val="444444"/>
                </a:solidFill>
                <a:effectLst/>
                <a:latin typeface="Open Sans" panose="020B0606030504020204" pitchFamily="34" charset="0"/>
              </a:rPr>
              <a:t> </a:t>
            </a:r>
            <a:r>
              <a:rPr lang="es-ES" sz="1200" b="0" i="0" dirty="0" err="1">
                <a:solidFill>
                  <a:srgbClr val="444444"/>
                </a:solidFill>
                <a:effectLst/>
                <a:latin typeface="Open Sans" panose="020B0606030504020204" pitchFamily="34" charset="0"/>
              </a:rPr>
              <a:t>Law</a:t>
            </a:r>
            <a:r>
              <a:rPr lang="es-ES" sz="1200" b="0" i="0" dirty="0">
                <a:solidFill>
                  <a:srgbClr val="444444"/>
                </a:solidFill>
                <a:effectLst/>
                <a:latin typeface="Open Sans" panose="020B0606030504020204" pitchFamily="34" charset="0"/>
              </a:rPr>
              <a:t> y </a:t>
            </a:r>
            <a:r>
              <a:rPr lang="es-ES" sz="1200" b="0" i="0" dirty="0" err="1">
                <a:solidFill>
                  <a:srgbClr val="444444"/>
                </a:solidFill>
                <a:effectLst/>
                <a:latin typeface="Open Sans" panose="020B0606030504020204" pitchFamily="34" charset="0"/>
              </a:rPr>
              <a:t>Anissa</a:t>
            </a:r>
            <a:r>
              <a:rPr lang="es-ES" sz="1200" b="0" i="0" dirty="0">
                <a:solidFill>
                  <a:srgbClr val="444444"/>
                </a:solidFill>
                <a:effectLst/>
                <a:latin typeface="Open Sans" panose="020B0606030504020204" pitchFamily="34" charset="0"/>
              </a:rPr>
              <a:t> Vega (episodio de podcast), 11 de agosto de 2025, YouTube, </a:t>
            </a:r>
            <a:r>
              <a:rPr lang="es-ES" sz="1200" b="0" i="0" dirty="0">
                <a:solidFill>
                  <a:srgbClr val="21759B"/>
                </a:solidFill>
                <a:effectLst/>
                <a:latin typeface="Open Sans" panose="020B0606030504020204" pitchFamily="34" charset="0"/>
                <a:hlinkClick r:id="rId2"/>
              </a:rPr>
              <a:t>https://www.youtube.com/watch?v=m8xnGS1bli8</a:t>
            </a:r>
            <a:r>
              <a:rPr lang="es-ES" sz="1200" b="0" i="0" dirty="0">
                <a:solidFill>
                  <a:srgbClr val="444444"/>
                </a:solidFill>
                <a:effectLst/>
                <a:latin typeface="Open Sans" panose="020B0606030504020204" pitchFamily="34" charset="0"/>
              </a:rPr>
              <a:t>.</a:t>
            </a:r>
            <a:endParaRPr lang="es-ES" sz="1200" dirty="0"/>
          </a:p>
        </p:txBody>
      </p:sp>
      <p:pic>
        <p:nvPicPr>
          <p:cNvPr id="17410" name="Picture 2" descr="A Practical Guide to AI Literacy - YouTube">
            <a:extLst>
              <a:ext uri="{FF2B5EF4-FFF2-40B4-BE49-F238E27FC236}">
                <a16:creationId xmlns:a16="http://schemas.microsoft.com/office/drawing/2014/main" id="{D3F62A5A-1662-0FAD-4031-4CF6753415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3771" y="1881366"/>
            <a:ext cx="3454172" cy="25872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6941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USOS DE LA IA</a:t>
            </a:r>
          </a:p>
        </p:txBody>
      </p:sp>
      <p:sp>
        <p:nvSpPr>
          <p:cNvPr id="3" name="Marcador de contenido 2"/>
          <p:cNvSpPr>
            <a:spLocks noGrp="1"/>
          </p:cNvSpPr>
          <p:nvPr>
            <p:ph idx="1"/>
          </p:nvPr>
        </p:nvSpPr>
        <p:spPr>
          <a:xfrm>
            <a:off x="838200" y="1568366"/>
            <a:ext cx="3558309" cy="4362451"/>
          </a:xfrm>
        </p:spPr>
        <p:txBody>
          <a:bodyPr>
            <a:normAutofit fontScale="62500" lnSpcReduction="20000"/>
          </a:bodyPr>
          <a:lstStyle/>
          <a:p>
            <a:pPr marL="0" indent="0" algn="ctr">
              <a:buNone/>
            </a:pPr>
            <a:endParaRPr lang="es-ES" dirty="0"/>
          </a:p>
          <a:p>
            <a:pPr marL="0" indent="0" algn="ctr">
              <a:buNone/>
            </a:pPr>
            <a:endParaRPr lang="es-ES" dirty="0"/>
          </a:p>
          <a:p>
            <a:pPr marL="0" indent="0" algn="ctr">
              <a:buNone/>
            </a:pPr>
            <a:r>
              <a:rPr lang="es-ES" b="1" dirty="0"/>
              <a:t>La inteligencia artificial se usa en muchas áreas</a:t>
            </a:r>
            <a:r>
              <a:rPr lang="es-ES" dirty="0"/>
              <a:t>, desde asistentes virtuales en teléfonos inteligentes hasta </a:t>
            </a:r>
            <a:r>
              <a:rPr lang="es-ES" u="sng" dirty="0"/>
              <a:t>sistemas de recomendación en plataformas de </a:t>
            </a:r>
            <a:r>
              <a:rPr lang="es-ES" u="sng" dirty="0" err="1"/>
              <a:t>streaming</a:t>
            </a:r>
            <a:r>
              <a:rPr lang="es-ES" u="sng" dirty="0"/>
              <a:t>, automóviles autónomos e incluso en medicina </a:t>
            </a:r>
            <a:r>
              <a:rPr lang="es-ES" dirty="0"/>
              <a:t>para ayudar en diagnósticos. </a:t>
            </a:r>
          </a:p>
          <a:p>
            <a:pPr marL="0" indent="0" algn="ctr">
              <a:buNone/>
            </a:pPr>
            <a:endParaRPr lang="es-ES" dirty="0"/>
          </a:p>
          <a:p>
            <a:pPr marL="0" indent="0" algn="ctr">
              <a:buNone/>
            </a:pPr>
            <a:r>
              <a:rPr lang="es-ES" dirty="0"/>
              <a:t>Es como tener un ayudante digital que puede hacer tareas complicadas y </a:t>
            </a:r>
            <a:r>
              <a:rPr lang="es-ES" b="1" dirty="0"/>
              <a:t>tomar decisiones basadas en la información que ha aprendido.</a:t>
            </a:r>
          </a:p>
        </p:txBody>
      </p:sp>
      <p:pic>
        <p:nvPicPr>
          <p:cNvPr id="2050" name="Picture 2" descr="Qué es la Inteligencia Artificial | Plan de Recuperación, Transformación y  Resiliencia Gobierno de Españ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1611" y="1408256"/>
            <a:ext cx="6858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27811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27AEAD-EC02-B461-9BFD-FB8630975F5D}"/>
              </a:ext>
            </a:extLst>
          </p:cNvPr>
          <p:cNvSpPr>
            <a:spLocks noGrp="1"/>
          </p:cNvSpPr>
          <p:nvPr>
            <p:ph type="title"/>
          </p:nvPr>
        </p:nvSpPr>
        <p:spPr>
          <a:xfrm>
            <a:off x="5715001" y="501424"/>
            <a:ext cx="5613396" cy="1207634"/>
          </a:xfrm>
        </p:spPr>
        <p:txBody>
          <a:bodyPr anchor="b">
            <a:normAutofit/>
          </a:bodyPr>
          <a:lstStyle/>
          <a:p>
            <a:r>
              <a:rPr lang="es-ES" sz="2500" b="1" dirty="0"/>
              <a:t>Herramientas Pedagógicas Innovadoras</a:t>
            </a:r>
            <a:br>
              <a:rPr lang="es-ES" sz="2500" dirty="0"/>
            </a:br>
            <a:endParaRPr lang="es-ES" sz="2500" dirty="0"/>
          </a:p>
        </p:txBody>
      </p:sp>
      <p:pic>
        <p:nvPicPr>
          <p:cNvPr id="11266" name="Picture 2" descr="A man solves problems by brainstorming ideas | Premium Vector">
            <a:extLst>
              <a:ext uri="{FF2B5EF4-FFF2-40B4-BE49-F238E27FC236}">
                <a16:creationId xmlns:a16="http://schemas.microsoft.com/office/drawing/2014/main" id="{AA2F35FD-50CC-88B3-7600-27D2B29DF3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178" r="17357" b="-2"/>
          <a:stretch>
            <a:fillRect/>
          </a:stretch>
        </p:blipFill>
        <p:spPr bwMode="auto">
          <a:xfrm>
            <a:off x="304803" y="619804"/>
            <a:ext cx="4742430" cy="5334000"/>
          </a:xfrm>
          <a:custGeom>
            <a:avLst/>
            <a:gdLst/>
            <a:ahLst/>
            <a:cxnLst/>
            <a:rect l="l" t="t" r="r" b="b"/>
            <a:pathLst>
              <a:path w="6649908" h="6856413">
                <a:moveTo>
                  <a:pt x="0" y="0"/>
                </a:moveTo>
                <a:lnTo>
                  <a:pt x="6559859" y="0"/>
                </a:lnTo>
                <a:lnTo>
                  <a:pt x="6572145" y="79394"/>
                </a:lnTo>
                <a:cubicBezTo>
                  <a:pt x="6857782" y="2230562"/>
                  <a:pt x="6243159" y="4473353"/>
                  <a:pt x="6528796" y="6624522"/>
                </a:cubicBezTo>
                <a:lnTo>
                  <a:pt x="6564680" y="6856413"/>
                </a:lnTo>
                <a:lnTo>
                  <a:pt x="0" y="6856413"/>
                </a:lnTo>
                <a:close/>
              </a:path>
            </a:pathLst>
          </a:custGeom>
          <a:noFill/>
          <a:extLst>
            <a:ext uri="{909E8E84-426E-40DD-AFC4-6F175D3DCCD1}">
              <a14:hiddenFill xmlns:a14="http://schemas.microsoft.com/office/drawing/2010/main">
                <a:solidFill>
                  <a:srgbClr val="FFFFFF"/>
                </a:solidFill>
              </a14:hiddenFill>
            </a:ext>
          </a:extLst>
        </p:spPr>
      </p:pic>
      <p:sp>
        <p:nvSpPr>
          <p:cNvPr id="3" name="Marcador de contenido 2">
            <a:extLst>
              <a:ext uri="{FF2B5EF4-FFF2-40B4-BE49-F238E27FC236}">
                <a16:creationId xmlns:a16="http://schemas.microsoft.com/office/drawing/2014/main" id="{C30AB813-9C61-E07B-15E7-2629E75FC61A}"/>
              </a:ext>
            </a:extLst>
          </p:cNvPr>
          <p:cNvSpPr>
            <a:spLocks noGrp="1"/>
          </p:cNvSpPr>
          <p:nvPr>
            <p:ph idx="1"/>
          </p:nvPr>
        </p:nvSpPr>
        <p:spPr>
          <a:xfrm>
            <a:off x="5715001" y="1872867"/>
            <a:ext cx="5994396" cy="4080937"/>
          </a:xfrm>
        </p:spPr>
        <p:txBody>
          <a:bodyPr>
            <a:normAutofit fontScale="92500" lnSpcReduction="10000"/>
          </a:bodyPr>
          <a:lstStyle/>
          <a:p>
            <a:pPr marL="0" indent="0">
              <a:buNone/>
            </a:pPr>
            <a:endParaRPr lang="es-ES" sz="1800" b="1" dirty="0"/>
          </a:p>
          <a:p>
            <a:pPr marL="0" indent="0" algn="ctr">
              <a:buNone/>
            </a:pPr>
            <a:r>
              <a:rPr lang="es-ES" sz="1800" dirty="0"/>
              <a:t>Esta aproximación promueve la escritura como un proceso de pensamiento crítico genuino, donde </a:t>
            </a:r>
            <a:r>
              <a:rPr lang="es-ES" sz="1800" b="1" dirty="0"/>
              <a:t>la IA actúa como facilitador del aprendizaje en lugar de sustituto del esfuerzo intelectual.</a:t>
            </a:r>
          </a:p>
          <a:p>
            <a:pPr marL="0" indent="0" algn="ctr">
              <a:buNone/>
            </a:pPr>
            <a:r>
              <a:rPr lang="es-ES" sz="1800" b="1" dirty="0"/>
              <a:t>ABE (AI </a:t>
            </a:r>
            <a:r>
              <a:rPr lang="es-ES" sz="1800" b="1" dirty="0" err="1"/>
              <a:t>for</a:t>
            </a:r>
            <a:r>
              <a:rPr lang="es-ES" sz="1800" b="1" dirty="0"/>
              <a:t> </a:t>
            </a:r>
            <a:r>
              <a:rPr lang="es-ES" sz="1800" b="1" dirty="0" err="1"/>
              <a:t>Brainstorming</a:t>
            </a:r>
            <a:r>
              <a:rPr lang="es-ES" sz="1800" b="1" dirty="0"/>
              <a:t> and </a:t>
            </a:r>
            <a:r>
              <a:rPr lang="es-ES" sz="1800" b="1" dirty="0" err="1"/>
              <a:t>Editing</a:t>
            </a:r>
            <a:r>
              <a:rPr lang="es-ES" sz="1800" b="1" dirty="0"/>
              <a:t>), </a:t>
            </a:r>
            <a:r>
              <a:rPr lang="es-ES" sz="1800" dirty="0"/>
              <a:t>una herramienta </a:t>
            </a:r>
            <a:r>
              <a:rPr lang="es-ES" sz="1800" b="1" dirty="0"/>
              <a:t>diseñada específicamente para fomentar la reflexión y la revisión en el proceso de escritura. </a:t>
            </a:r>
            <a:r>
              <a:rPr lang="es-ES" sz="1800" dirty="0"/>
              <a:t>ABE guía a los estudiantes mediante actividades estructuradas como:</a:t>
            </a:r>
          </a:p>
          <a:p>
            <a:pPr marL="0" indent="0">
              <a:buNone/>
            </a:pPr>
            <a:endParaRPr lang="es-ES" sz="1800" dirty="0"/>
          </a:p>
          <a:p>
            <a:pPr lvl="0"/>
            <a:r>
              <a:rPr lang="es-ES" sz="1800" dirty="0"/>
              <a:t>Fortalecer argumentos y tesis</a:t>
            </a:r>
          </a:p>
          <a:p>
            <a:pPr lvl="0"/>
            <a:r>
              <a:rPr lang="es-ES" sz="1800" dirty="0"/>
              <a:t>Considerar contraargumentos</a:t>
            </a:r>
          </a:p>
          <a:p>
            <a:pPr lvl="0"/>
            <a:r>
              <a:rPr lang="es-ES" sz="1800" dirty="0"/>
              <a:t>Mejorar conclusiones y coherencia textual</a:t>
            </a:r>
          </a:p>
          <a:p>
            <a:pPr lvl="0"/>
            <a:r>
              <a:rPr lang="es-ES" sz="1800" dirty="0"/>
              <a:t>Ampliar perspectivas y enfoques</a:t>
            </a:r>
          </a:p>
          <a:p>
            <a:pPr marL="0" indent="0">
              <a:buNone/>
            </a:pPr>
            <a:endParaRPr lang="es-ES" sz="1800" b="1" dirty="0"/>
          </a:p>
          <a:p>
            <a:pPr marL="0" indent="0">
              <a:buNone/>
            </a:pPr>
            <a:endParaRPr lang="es-ES" sz="1800" b="1" dirty="0"/>
          </a:p>
          <a:p>
            <a:pPr marL="0" indent="0">
              <a:buNone/>
            </a:pPr>
            <a:endParaRPr lang="es-ES" sz="1800" b="1" dirty="0"/>
          </a:p>
        </p:txBody>
      </p:sp>
    </p:spTree>
    <p:extLst>
      <p:ext uri="{BB962C8B-B14F-4D97-AF65-F5344CB8AC3E}">
        <p14:creationId xmlns:p14="http://schemas.microsoft.com/office/powerpoint/2010/main" val="111398698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0070EE-45E3-D087-6E82-2CC64BA23511}"/>
              </a:ext>
            </a:extLst>
          </p:cNvPr>
          <p:cNvSpPr>
            <a:spLocks noGrp="1"/>
          </p:cNvSpPr>
          <p:nvPr>
            <p:ph type="title"/>
          </p:nvPr>
        </p:nvSpPr>
        <p:spPr/>
        <p:txBody>
          <a:bodyPr>
            <a:normAutofit fontScale="90000"/>
          </a:bodyPr>
          <a:lstStyle/>
          <a:p>
            <a:pPr algn="ctr"/>
            <a:br>
              <a:rPr lang="es-ES" b="1" dirty="0"/>
            </a:br>
            <a:r>
              <a:rPr lang="es-ES" sz="3600" b="1" dirty="0"/>
              <a:t>Impacto de la IA en el Desarrollo Cognitivo y Emocional</a:t>
            </a:r>
            <a:br>
              <a:rPr lang="es-ES" dirty="0"/>
            </a:br>
            <a:endParaRPr lang="es-ES" dirty="0"/>
          </a:p>
        </p:txBody>
      </p:sp>
      <p:sp>
        <p:nvSpPr>
          <p:cNvPr id="3" name="Marcador de contenido 2">
            <a:extLst>
              <a:ext uri="{FF2B5EF4-FFF2-40B4-BE49-F238E27FC236}">
                <a16:creationId xmlns:a16="http://schemas.microsoft.com/office/drawing/2014/main" id="{BA4B9CF8-0AB4-2F70-E68E-3EA3C265A495}"/>
              </a:ext>
            </a:extLst>
          </p:cNvPr>
          <p:cNvSpPr>
            <a:spLocks noGrp="1"/>
          </p:cNvSpPr>
          <p:nvPr>
            <p:ph idx="1"/>
          </p:nvPr>
        </p:nvSpPr>
        <p:spPr>
          <a:xfrm>
            <a:off x="6096000" y="2286794"/>
            <a:ext cx="5257800" cy="3541032"/>
          </a:xfrm>
        </p:spPr>
        <p:txBody>
          <a:bodyPr>
            <a:normAutofit fontScale="85000" lnSpcReduction="20000"/>
          </a:bodyPr>
          <a:lstStyle/>
          <a:p>
            <a:endParaRPr lang="es-ES" dirty="0"/>
          </a:p>
          <a:p>
            <a:r>
              <a:rPr lang="es-ES" sz="2600" dirty="0"/>
              <a:t>La incorporación de la IA en educación </a:t>
            </a:r>
            <a:r>
              <a:rPr lang="es-ES" sz="2600" b="1" dirty="0"/>
              <a:t>no se limita a aspectos académicos, sino que tiene implicaciones profundas en el desarrollo cognitivo y emocional</a:t>
            </a:r>
            <a:r>
              <a:rPr lang="es-ES" sz="2600" dirty="0"/>
              <a:t>.</a:t>
            </a:r>
          </a:p>
          <a:p>
            <a:endParaRPr lang="es-ES" sz="2600" dirty="0"/>
          </a:p>
          <a:p>
            <a:r>
              <a:rPr lang="es-ES" sz="2600" dirty="0"/>
              <a:t>Plantea preguntas fundamentales sobre </a:t>
            </a:r>
            <a:r>
              <a:rPr lang="es-ES" sz="2600" b="1" dirty="0"/>
              <a:t>cómo afecta al desarrollo de habilidades de resolución de problemas, creatividad </a:t>
            </a:r>
            <a:r>
              <a:rPr lang="es-ES" sz="2600" dirty="0"/>
              <a:t>y pensamiento independiente.</a:t>
            </a:r>
          </a:p>
          <a:p>
            <a:endParaRPr lang="es-ES" dirty="0"/>
          </a:p>
        </p:txBody>
      </p:sp>
      <p:pic>
        <p:nvPicPr>
          <p:cNvPr id="12290" name="Picture 2" descr="Así afectan las nuevas tecnologías al desarrollo cerebral de los niños  (para bien y para mal)">
            <a:extLst>
              <a:ext uri="{FF2B5EF4-FFF2-40B4-BE49-F238E27FC236}">
                <a16:creationId xmlns:a16="http://schemas.microsoft.com/office/drawing/2014/main" id="{37EA7F71-99F7-9E3F-5398-9EE85FFD9A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174" y="2286794"/>
            <a:ext cx="5141913"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37585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3CCEE2A-3BB5-55FB-B5F1-DBE562CB993A}"/>
              </a:ext>
            </a:extLst>
          </p:cNvPr>
          <p:cNvSpPr>
            <a:spLocks noGrp="1"/>
          </p:cNvSpPr>
          <p:nvPr>
            <p:ph type="title"/>
          </p:nvPr>
        </p:nvSpPr>
        <p:spPr>
          <a:xfrm>
            <a:off x="6417733" y="490537"/>
            <a:ext cx="5291663" cy="1628775"/>
          </a:xfrm>
        </p:spPr>
        <p:txBody>
          <a:bodyPr anchor="b">
            <a:normAutofit/>
          </a:bodyPr>
          <a:lstStyle/>
          <a:p>
            <a:br>
              <a:rPr lang="es-ES" sz="2500" b="1"/>
            </a:br>
            <a:r>
              <a:rPr lang="es-ES" sz="2500" b="1"/>
              <a:t>Desafíos y Consideraciones Éticas</a:t>
            </a:r>
            <a:br>
              <a:rPr lang="es-ES" sz="2500"/>
            </a:br>
            <a:endParaRPr lang="es-ES" sz="2500"/>
          </a:p>
        </p:txBody>
      </p:sp>
      <p:pic>
        <p:nvPicPr>
          <p:cNvPr id="13314" name="Picture 2" descr="La ética en la inteligencia artificial: límites y desafíos | UNIR México">
            <a:extLst>
              <a:ext uri="{FF2B5EF4-FFF2-40B4-BE49-F238E27FC236}">
                <a16:creationId xmlns:a16="http://schemas.microsoft.com/office/drawing/2014/main" id="{4DECCFD8-84C9-E8BE-7875-A0008F2B0A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9369" r="20619"/>
          <a:stretch>
            <a:fillRect/>
          </a:stretch>
        </p:blipFill>
        <p:spPr bwMode="auto">
          <a:xfrm>
            <a:off x="2" y="1587"/>
            <a:ext cx="6095999" cy="6856413"/>
          </a:xfrm>
          <a:custGeom>
            <a:avLst/>
            <a:gdLst/>
            <a:ahLst/>
            <a:cxnLst/>
            <a:rect l="l" t="t" r="r" b="b"/>
            <a:pathLst>
              <a:path w="6649908" h="6856413">
                <a:moveTo>
                  <a:pt x="0" y="0"/>
                </a:moveTo>
                <a:lnTo>
                  <a:pt x="6559859" y="0"/>
                </a:lnTo>
                <a:lnTo>
                  <a:pt x="6572145" y="79394"/>
                </a:lnTo>
                <a:cubicBezTo>
                  <a:pt x="6857782" y="2230562"/>
                  <a:pt x="6243159" y="4473353"/>
                  <a:pt x="6528796" y="6624522"/>
                </a:cubicBezTo>
                <a:lnTo>
                  <a:pt x="6564680" y="6856413"/>
                </a:lnTo>
                <a:lnTo>
                  <a:pt x="0" y="6856413"/>
                </a:lnTo>
                <a:close/>
              </a:path>
            </a:pathLst>
          </a:custGeom>
          <a:noFill/>
          <a:extLst>
            <a:ext uri="{909E8E84-426E-40DD-AFC4-6F175D3DCCD1}">
              <a14:hiddenFill xmlns:a14="http://schemas.microsoft.com/office/drawing/2010/main">
                <a:solidFill>
                  <a:srgbClr val="FFFFFF"/>
                </a:solidFill>
              </a14:hiddenFill>
            </a:ext>
          </a:extLst>
        </p:spPr>
      </p:pic>
      <p:sp>
        <p:nvSpPr>
          <p:cNvPr id="3" name="Marcador de contenido 2">
            <a:extLst>
              <a:ext uri="{FF2B5EF4-FFF2-40B4-BE49-F238E27FC236}">
                <a16:creationId xmlns:a16="http://schemas.microsoft.com/office/drawing/2014/main" id="{8903117C-A5D6-CF76-0286-72C3DF2EC1BB}"/>
              </a:ext>
            </a:extLst>
          </p:cNvPr>
          <p:cNvSpPr>
            <a:spLocks noGrp="1"/>
          </p:cNvSpPr>
          <p:nvPr>
            <p:ph idx="1"/>
          </p:nvPr>
        </p:nvSpPr>
        <p:spPr>
          <a:xfrm>
            <a:off x="6417734" y="2614612"/>
            <a:ext cx="5291663" cy="3752849"/>
          </a:xfrm>
        </p:spPr>
        <p:txBody>
          <a:bodyPr>
            <a:normAutofit fontScale="92500" lnSpcReduction="20000"/>
          </a:bodyPr>
          <a:lstStyle/>
          <a:p>
            <a:endParaRPr lang="es-ES" dirty="0"/>
          </a:p>
          <a:p>
            <a:r>
              <a:rPr lang="es-ES" sz="2600" dirty="0"/>
              <a:t>Integridad académica</a:t>
            </a:r>
          </a:p>
          <a:p>
            <a:r>
              <a:rPr lang="es-ES" sz="2600" dirty="0"/>
              <a:t>Información inexacta </a:t>
            </a:r>
          </a:p>
          <a:p>
            <a:r>
              <a:rPr lang="es-ES" sz="2600" dirty="0"/>
              <a:t>Disminución del pensamiento crítico</a:t>
            </a:r>
          </a:p>
          <a:p>
            <a:r>
              <a:rPr lang="es-ES" sz="2600" dirty="0"/>
              <a:t>Equidad y Acceso</a:t>
            </a:r>
          </a:p>
          <a:p>
            <a:r>
              <a:rPr lang="es-ES" sz="2600" dirty="0"/>
              <a:t>Formación Docente</a:t>
            </a:r>
          </a:p>
          <a:p>
            <a:r>
              <a:rPr lang="es-ES" sz="2600" dirty="0"/>
              <a:t>Falta de transparencia</a:t>
            </a:r>
          </a:p>
          <a:p>
            <a:r>
              <a:rPr lang="es-ES" sz="2600" dirty="0"/>
              <a:t>Problemas de propiedad intelectual </a:t>
            </a:r>
          </a:p>
          <a:p>
            <a:r>
              <a:rPr lang="es-ES" sz="2600" dirty="0"/>
              <a:t>Riesgos de privacidad de datos.</a:t>
            </a:r>
          </a:p>
          <a:p>
            <a:endParaRPr lang="es-ES" sz="1800" dirty="0"/>
          </a:p>
          <a:p>
            <a:endParaRPr lang="es-ES" sz="1800" dirty="0"/>
          </a:p>
          <a:p>
            <a:endParaRPr lang="es-ES" sz="1800" dirty="0"/>
          </a:p>
        </p:txBody>
      </p:sp>
    </p:spTree>
    <p:extLst>
      <p:ext uri="{BB962C8B-B14F-4D97-AF65-F5344CB8AC3E}">
        <p14:creationId xmlns:p14="http://schemas.microsoft.com/office/powerpoint/2010/main" val="13485019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F7EBAE4-9945-4473-9E34-B2C66EA0F0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ítulo 1">
            <a:extLst>
              <a:ext uri="{FF2B5EF4-FFF2-40B4-BE49-F238E27FC236}">
                <a16:creationId xmlns:a16="http://schemas.microsoft.com/office/drawing/2014/main" id="{36F8F834-DD19-DF53-4D50-6E4446691BF1}"/>
              </a:ext>
            </a:extLst>
          </p:cNvPr>
          <p:cNvSpPr>
            <a:spLocks noGrp="1"/>
          </p:cNvSpPr>
          <p:nvPr>
            <p:ph type="title"/>
          </p:nvPr>
        </p:nvSpPr>
        <p:spPr>
          <a:xfrm>
            <a:off x="838200" y="365125"/>
            <a:ext cx="5393361" cy="1325563"/>
          </a:xfrm>
        </p:spPr>
        <p:txBody>
          <a:bodyPr>
            <a:normAutofit/>
          </a:bodyPr>
          <a:lstStyle/>
          <a:p>
            <a:br>
              <a:rPr lang="es-ES" sz="2800"/>
            </a:br>
            <a:r>
              <a:rPr lang="es-ES" sz="2800" b="1"/>
              <a:t>Integridad académica</a:t>
            </a:r>
            <a:br>
              <a:rPr lang="es-ES" sz="2800"/>
            </a:br>
            <a:endParaRPr lang="es-ES" sz="2800"/>
          </a:p>
        </p:txBody>
      </p:sp>
      <p:sp>
        <p:nvSpPr>
          <p:cNvPr id="3" name="Marcador de contenido 2">
            <a:extLst>
              <a:ext uri="{FF2B5EF4-FFF2-40B4-BE49-F238E27FC236}">
                <a16:creationId xmlns:a16="http://schemas.microsoft.com/office/drawing/2014/main" id="{92DA7187-84E9-10DC-A604-6958A290337B}"/>
              </a:ext>
            </a:extLst>
          </p:cNvPr>
          <p:cNvSpPr>
            <a:spLocks noGrp="1"/>
          </p:cNvSpPr>
          <p:nvPr>
            <p:ph idx="1"/>
          </p:nvPr>
        </p:nvSpPr>
        <p:spPr>
          <a:xfrm>
            <a:off x="838200" y="1825625"/>
            <a:ext cx="5393361" cy="4351338"/>
          </a:xfrm>
        </p:spPr>
        <p:txBody>
          <a:bodyPr>
            <a:normAutofit/>
          </a:bodyPr>
          <a:lstStyle/>
          <a:p>
            <a:r>
              <a:rPr lang="es-ES" sz="2200" dirty="0"/>
              <a:t>Uno de los principales desafíos que enfrenta la educación es </a:t>
            </a:r>
            <a:r>
              <a:rPr lang="es-ES" sz="2200" b="1" dirty="0"/>
              <a:t>mantener la integridad académica en un contexto donde la IA puede generar contenido aparentemente original en segundos</a:t>
            </a:r>
            <a:r>
              <a:rPr lang="es-ES" sz="2200" dirty="0"/>
              <a:t>. </a:t>
            </a:r>
          </a:p>
          <a:p>
            <a:endParaRPr lang="es-ES" sz="2200" dirty="0"/>
          </a:p>
          <a:p>
            <a:r>
              <a:rPr lang="es-ES" sz="2200" dirty="0"/>
              <a:t>Las instituciones educativas deben desarrollar nuevos</a:t>
            </a:r>
            <a:r>
              <a:rPr lang="es-ES" sz="2200" b="1" dirty="0"/>
              <a:t> marcos de evaluación que distingan entre el uso apropiado de IA</a:t>
            </a:r>
            <a:r>
              <a:rPr lang="es-ES" sz="2200" dirty="0"/>
              <a:t> como herramienta de apoyo </a:t>
            </a:r>
            <a:r>
              <a:rPr lang="es-ES" sz="2200" b="1" dirty="0"/>
              <a:t>y su uso indebido </a:t>
            </a:r>
            <a:r>
              <a:rPr lang="es-ES" sz="2200" dirty="0"/>
              <a:t>como sustituto del trabajo intelectual.</a:t>
            </a:r>
          </a:p>
        </p:txBody>
      </p:sp>
      <p:pic>
        <p:nvPicPr>
          <p:cNvPr id="5" name="Imagen 4">
            <a:extLst>
              <a:ext uri="{FF2B5EF4-FFF2-40B4-BE49-F238E27FC236}">
                <a16:creationId xmlns:a16="http://schemas.microsoft.com/office/drawing/2014/main" id="{9A1522BA-F316-D148-E15B-2DB1364C1C53}"/>
              </a:ext>
            </a:extLst>
          </p:cNvPr>
          <p:cNvPicPr>
            <a:picLocks noChangeAspect="1"/>
          </p:cNvPicPr>
          <p:nvPr/>
        </p:nvPicPr>
        <p:blipFill>
          <a:blip r:embed="rId2"/>
          <a:srcRect r="15753" b="3"/>
          <a:stretch>
            <a:fillRect/>
          </a:stretch>
        </p:blipFill>
        <p:spPr>
          <a:xfrm>
            <a:off x="6374920" y="758514"/>
            <a:ext cx="5122238" cy="5122238"/>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
        <p:nvSpPr>
          <p:cNvPr id="12" name="!!Arc">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89197" flipV="1">
            <a:off x="6261882" y="687822"/>
            <a:ext cx="5471147" cy="5471147"/>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4" name="!!Oval">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48561" y="921125"/>
            <a:ext cx="791021" cy="7695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091953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76693" y="741391"/>
            <a:ext cx="3455821" cy="1616203"/>
          </a:xfrm>
        </p:spPr>
        <p:txBody>
          <a:bodyPr anchor="b">
            <a:normAutofit/>
          </a:bodyPr>
          <a:lstStyle/>
          <a:p>
            <a:pPr algn="ctr"/>
            <a:r>
              <a:rPr lang="es-ES" sz="2700" dirty="0"/>
              <a:t>Estrategias para preservar la Integridad académica</a:t>
            </a:r>
          </a:p>
        </p:txBody>
      </p:sp>
      <p:sp>
        <p:nvSpPr>
          <p:cNvPr id="3" name="Marcador de contenido 2"/>
          <p:cNvSpPr>
            <a:spLocks noGrp="1"/>
          </p:cNvSpPr>
          <p:nvPr>
            <p:ph idx="1"/>
          </p:nvPr>
        </p:nvSpPr>
        <p:spPr>
          <a:xfrm>
            <a:off x="876693" y="2533476"/>
            <a:ext cx="4152507" cy="3447832"/>
          </a:xfrm>
        </p:spPr>
        <p:txBody>
          <a:bodyPr anchor="t">
            <a:normAutofit/>
          </a:bodyPr>
          <a:lstStyle/>
          <a:p>
            <a:pPr marL="0" indent="0">
              <a:buNone/>
            </a:pPr>
            <a:endParaRPr lang="es-ES" sz="2000" dirty="0"/>
          </a:p>
          <a:p>
            <a:pPr marL="0" indent="0">
              <a:buNone/>
            </a:pPr>
            <a:endParaRPr lang="es-ES" sz="2000" dirty="0"/>
          </a:p>
          <a:p>
            <a:pPr marL="0" indent="0">
              <a:buNone/>
            </a:pPr>
            <a:r>
              <a:rPr lang="es-ES" sz="2000" i="1" dirty="0"/>
              <a:t>1. Establecer políticas y directrices</a:t>
            </a:r>
          </a:p>
          <a:p>
            <a:pPr marL="0" indent="0">
              <a:buNone/>
            </a:pPr>
            <a:r>
              <a:rPr lang="es-ES" sz="2000" dirty="0">
                <a:cs typeface="Arial" panose="020B0604020202020204" pitchFamily="34" charset="0"/>
              </a:rPr>
              <a:t>2. </a:t>
            </a:r>
            <a:r>
              <a:rPr lang="es-ES" sz="2000" dirty="0"/>
              <a:t>Medidas tecnológicas</a:t>
            </a:r>
          </a:p>
          <a:p>
            <a:pPr marL="0" indent="0">
              <a:buNone/>
            </a:pPr>
            <a:r>
              <a:rPr lang="es-ES" sz="2000" dirty="0">
                <a:cs typeface="Arial" panose="020B0604020202020204" pitchFamily="34" charset="0"/>
              </a:rPr>
              <a:t>3. Alfabetización y concienciación</a:t>
            </a:r>
          </a:p>
          <a:p>
            <a:pPr marL="0" indent="0">
              <a:buNone/>
            </a:pPr>
            <a:endParaRPr lang="es-ES" sz="2000" dirty="0"/>
          </a:p>
          <a:p>
            <a:pPr marL="0" indent="0">
              <a:buNone/>
            </a:pPr>
            <a:endParaRPr lang="es-ES" sz="2000" b="1" dirty="0"/>
          </a:p>
          <a:p>
            <a:endParaRPr lang="es-ES" sz="2000" dirty="0"/>
          </a:p>
          <a:p>
            <a:endParaRPr lang="es-ES" sz="2000" dirty="0"/>
          </a:p>
        </p:txBody>
      </p:sp>
      <p:pic>
        <p:nvPicPr>
          <p:cNvPr id="9218" name="Picture 2" descr="Navigating Ethical Dilemmas in the Digital Age: The Intersection of Ethics  and Technology"/>
          <p:cNvPicPr>
            <a:picLocks noChangeAspect="1" noChangeArrowheads="1"/>
          </p:cNvPicPr>
          <p:nvPr/>
        </p:nvPicPr>
        <p:blipFill>
          <a:blip r:embed="rId2">
            <a:extLst>
              <a:ext uri="{28A0092B-C50C-407E-A947-70E740481C1C}">
                <a14:useLocalDpi xmlns:a14="http://schemas.microsoft.com/office/drawing/2010/main" val="0"/>
              </a:ext>
            </a:extLst>
          </a:blip>
          <a:srcRect l="18289" r="23593"/>
          <a:stretch/>
        </p:blipFill>
        <p:spPr bwMode="auto">
          <a:xfrm>
            <a:off x="5672434" y="895627"/>
            <a:ext cx="5141885" cy="4910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445321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266E7B-0910-F4D1-B087-550725E5339D}"/>
              </a:ext>
            </a:extLst>
          </p:cNvPr>
          <p:cNvSpPr>
            <a:spLocks noGrp="1"/>
          </p:cNvSpPr>
          <p:nvPr>
            <p:ph type="title"/>
          </p:nvPr>
        </p:nvSpPr>
        <p:spPr>
          <a:xfrm>
            <a:off x="876693" y="741391"/>
            <a:ext cx="5219307" cy="1109179"/>
          </a:xfrm>
        </p:spPr>
        <p:txBody>
          <a:bodyPr anchor="b">
            <a:noAutofit/>
          </a:bodyPr>
          <a:lstStyle/>
          <a:p>
            <a:pPr algn="ctr"/>
            <a:r>
              <a:rPr lang="es-ES" sz="3600" dirty="0"/>
              <a:t>1. Establecer políticas y directrices</a:t>
            </a:r>
          </a:p>
        </p:txBody>
      </p:sp>
      <p:sp>
        <p:nvSpPr>
          <p:cNvPr id="3" name="Marcador de contenido 2">
            <a:extLst>
              <a:ext uri="{FF2B5EF4-FFF2-40B4-BE49-F238E27FC236}">
                <a16:creationId xmlns:a16="http://schemas.microsoft.com/office/drawing/2014/main" id="{77FA0DA8-6B42-FFF2-A5C3-A880A2ADEAC1}"/>
              </a:ext>
            </a:extLst>
          </p:cNvPr>
          <p:cNvSpPr>
            <a:spLocks noGrp="1"/>
          </p:cNvSpPr>
          <p:nvPr>
            <p:ph idx="1"/>
          </p:nvPr>
        </p:nvSpPr>
        <p:spPr>
          <a:xfrm>
            <a:off x="876692" y="1741714"/>
            <a:ext cx="5056021" cy="4239594"/>
          </a:xfrm>
        </p:spPr>
        <p:txBody>
          <a:bodyPr anchor="t">
            <a:normAutofit/>
          </a:bodyPr>
          <a:lstStyle/>
          <a:p>
            <a:endParaRPr lang="es-ES" sz="1800"/>
          </a:p>
          <a:p>
            <a:r>
              <a:rPr lang="es-ES" sz="1800" b="0" i="0">
                <a:effectLst/>
              </a:rPr>
              <a:t>Un chatbot nunca puede ser autor de nada. </a:t>
            </a:r>
            <a:r>
              <a:rPr lang="es-ES" sz="1800" b="1" i="0">
                <a:effectLst/>
              </a:rPr>
              <a:t>Sólo puede reordenar lo que ya se ha dicho</a:t>
            </a:r>
            <a:r>
              <a:rPr lang="es-ES" sz="1800" b="0" i="0">
                <a:effectLst/>
              </a:rPr>
              <a:t>, ya que da a los contenidos aleatorios un barniz de verosimilitud</a:t>
            </a:r>
          </a:p>
          <a:p>
            <a:r>
              <a:rPr lang="es-ES" sz="1800" b="1" i="0">
                <a:effectLst/>
              </a:rPr>
              <a:t>Un chatbot no puede proporcionar un texto fiable, </a:t>
            </a:r>
            <a:r>
              <a:rPr lang="es-ES" sz="1800" b="0" i="0">
                <a:effectLst/>
              </a:rPr>
              <a:t>ya que refunde y fusiona cualquier cosa en la web, incluidas las teorías conspirativas, el negacionismo y el discurso del odio.</a:t>
            </a:r>
          </a:p>
          <a:p>
            <a:r>
              <a:rPr lang="es-ES" sz="1800" b="1" i="0">
                <a:effectLst/>
              </a:rPr>
              <a:t>La autoría es (todavía) humana. </a:t>
            </a:r>
          </a:p>
          <a:p>
            <a:r>
              <a:rPr lang="es-ES" sz="1800" b="1" i="0">
                <a:effectLst/>
              </a:rPr>
              <a:t>Los autores deben ser transparentes sobre su uso de la IA </a:t>
            </a:r>
            <a:r>
              <a:rPr lang="es-ES" sz="1800" b="0" i="0">
                <a:effectLst/>
              </a:rPr>
              <a:t>generativa, y los editores deben tener acceso a herramientas y estrategias para garantizar la transparencia de los autores.</a:t>
            </a:r>
          </a:p>
          <a:p>
            <a:endParaRPr lang="es-ES" sz="1400" b="1" dirty="0"/>
          </a:p>
        </p:txBody>
      </p:sp>
      <p:pic>
        <p:nvPicPr>
          <p:cNvPr id="8" name="Imagen 7">
            <a:extLst>
              <a:ext uri="{FF2B5EF4-FFF2-40B4-BE49-F238E27FC236}">
                <a16:creationId xmlns:a16="http://schemas.microsoft.com/office/drawing/2014/main" id="{34406BD4-4EA3-D16B-900A-5F1AC9052DA1}"/>
              </a:ext>
            </a:extLst>
          </p:cNvPr>
          <p:cNvPicPr>
            <a:picLocks noChangeAspect="1"/>
          </p:cNvPicPr>
          <p:nvPr/>
        </p:nvPicPr>
        <p:blipFill>
          <a:blip r:embed="rId3"/>
          <a:srcRect r="3661"/>
          <a:stretch/>
        </p:blipFill>
        <p:spPr>
          <a:xfrm>
            <a:off x="6605102" y="1258950"/>
            <a:ext cx="4573057" cy="4521365"/>
          </a:xfrm>
          <a:prstGeom prst="rect">
            <a:avLst/>
          </a:prstGeom>
        </p:spPr>
      </p:pic>
    </p:spTree>
    <p:extLst>
      <p:ext uri="{BB962C8B-B14F-4D97-AF65-F5344CB8AC3E}">
        <p14:creationId xmlns:p14="http://schemas.microsoft.com/office/powerpoint/2010/main" val="139523663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S" sz="3600" dirty="0"/>
              <a:t>2. Medidas tecnológicas</a:t>
            </a:r>
          </a:p>
        </p:txBody>
      </p:sp>
      <p:pic>
        <p:nvPicPr>
          <p:cNvPr id="1026" name="Picture 2" descr="https://i.pinimg.com/originals/86/72/6e/86726e0fb11187c7b1c0b605ba6f14f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8748" y="1986776"/>
            <a:ext cx="6903573" cy="348630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Archivo:Turnitin logo (2021).svg - Wikipedia, la enciclopedia libr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63854" y="4976690"/>
            <a:ext cx="2343794" cy="717787"/>
          </a:xfrm>
          <a:prstGeom prst="rect">
            <a:avLst/>
          </a:prstGeom>
          <a:noFill/>
          <a:extLst>
            <a:ext uri="{909E8E84-426E-40DD-AFC4-6F175D3DCCD1}">
              <a14:hiddenFill xmlns:a14="http://schemas.microsoft.com/office/drawing/2010/main">
                <a:solidFill>
                  <a:srgbClr val="FFFFFF"/>
                </a:solidFill>
              </a14:hiddenFill>
            </a:ext>
          </a:extLst>
        </p:spPr>
      </p:pic>
      <p:sp>
        <p:nvSpPr>
          <p:cNvPr id="3" name="Rectángulo 2"/>
          <p:cNvSpPr/>
          <p:nvPr/>
        </p:nvSpPr>
        <p:spPr>
          <a:xfrm>
            <a:off x="8211844" y="2629849"/>
            <a:ext cx="3431516" cy="2308324"/>
          </a:xfrm>
          <a:prstGeom prst="rect">
            <a:avLst/>
          </a:prstGeom>
        </p:spPr>
        <p:txBody>
          <a:bodyPr wrap="square">
            <a:spAutoFit/>
          </a:bodyPr>
          <a:lstStyle/>
          <a:p>
            <a:pPr algn="ctr"/>
            <a:r>
              <a:rPr lang="en-US" dirty="0">
                <a:highlight>
                  <a:srgbClr val="FFFFFF"/>
                </a:highlight>
                <a:latin typeface="Arial" panose="020B0604020202020204" pitchFamily="34" charset="0"/>
                <a:cs typeface="Arial" panose="020B0604020202020204" pitchFamily="34" charset="0"/>
              </a:rPr>
              <a:t>Las </a:t>
            </a:r>
            <a:r>
              <a:rPr lang="en-US" dirty="0" err="1">
                <a:highlight>
                  <a:srgbClr val="FFFFFF"/>
                </a:highlight>
                <a:latin typeface="Arial" panose="020B0604020202020204" pitchFamily="34" charset="0"/>
                <a:cs typeface="Arial" panose="020B0604020202020204" pitchFamily="34" charset="0"/>
              </a:rPr>
              <a:t>herramientas</a:t>
            </a:r>
            <a:r>
              <a:rPr lang="en-US" dirty="0">
                <a:highlight>
                  <a:srgbClr val="FFFFFF"/>
                </a:highlight>
                <a:latin typeface="Arial" panose="020B0604020202020204" pitchFamily="34" charset="0"/>
                <a:cs typeface="Arial" panose="020B0604020202020204" pitchFamily="34" charset="0"/>
              </a:rPr>
              <a:t> de </a:t>
            </a:r>
            <a:r>
              <a:rPr lang="en-US" dirty="0" err="1">
                <a:highlight>
                  <a:srgbClr val="FFFFFF"/>
                </a:highlight>
                <a:latin typeface="Arial" panose="020B0604020202020204" pitchFamily="34" charset="0"/>
                <a:cs typeface="Arial" panose="020B0604020202020204" pitchFamily="34" charset="0"/>
              </a:rPr>
              <a:t>detección</a:t>
            </a:r>
            <a:r>
              <a:rPr lang="en-US" dirty="0">
                <a:highlight>
                  <a:srgbClr val="FFFFFF"/>
                </a:highlight>
                <a:latin typeface="Arial" panose="020B0604020202020204" pitchFamily="34" charset="0"/>
                <a:cs typeface="Arial" panose="020B0604020202020204" pitchFamily="34" charset="0"/>
              </a:rPr>
              <a:t> de </a:t>
            </a:r>
            <a:r>
              <a:rPr lang="en-US" dirty="0" err="1">
                <a:highlight>
                  <a:srgbClr val="FFFFFF"/>
                </a:highlight>
                <a:latin typeface="Arial" panose="020B0604020202020204" pitchFamily="34" charset="0"/>
                <a:cs typeface="Arial" panose="020B0604020202020204" pitchFamily="34" charset="0"/>
              </a:rPr>
              <a:t>contenidos</a:t>
            </a:r>
            <a:r>
              <a:rPr lang="en-US" dirty="0">
                <a:highlight>
                  <a:srgbClr val="FFFFFF"/>
                </a:highlight>
                <a:latin typeface="Arial" panose="020B0604020202020204" pitchFamily="34" charset="0"/>
                <a:cs typeface="Arial" panose="020B0604020202020204" pitchFamily="34" charset="0"/>
              </a:rPr>
              <a:t> </a:t>
            </a:r>
            <a:r>
              <a:rPr lang="en-US" dirty="0" err="1">
                <a:highlight>
                  <a:srgbClr val="FFFFFF"/>
                </a:highlight>
                <a:latin typeface="Arial" panose="020B0604020202020204" pitchFamily="34" charset="0"/>
                <a:cs typeface="Arial" panose="020B0604020202020204" pitchFamily="34" charset="0"/>
              </a:rPr>
              <a:t>generados</a:t>
            </a:r>
            <a:r>
              <a:rPr lang="en-US" dirty="0">
                <a:highlight>
                  <a:srgbClr val="FFFFFF"/>
                </a:highlight>
                <a:latin typeface="Arial" panose="020B0604020202020204" pitchFamily="34" charset="0"/>
                <a:cs typeface="Arial" panose="020B0604020202020204" pitchFamily="34" charset="0"/>
              </a:rPr>
              <a:t> </a:t>
            </a:r>
            <a:r>
              <a:rPr lang="en-US" dirty="0" err="1">
                <a:highlight>
                  <a:srgbClr val="FFFFFF"/>
                </a:highlight>
                <a:latin typeface="Arial" panose="020B0604020202020204" pitchFamily="34" charset="0"/>
                <a:cs typeface="Arial" panose="020B0604020202020204" pitchFamily="34" charset="0"/>
              </a:rPr>
              <a:t>por</a:t>
            </a:r>
            <a:r>
              <a:rPr lang="en-US" dirty="0">
                <a:highlight>
                  <a:srgbClr val="FFFFFF"/>
                </a:highlight>
                <a:latin typeface="Arial" panose="020B0604020202020204" pitchFamily="34" charset="0"/>
                <a:cs typeface="Arial" panose="020B0604020202020204" pitchFamily="34" charset="0"/>
              </a:rPr>
              <a:t> IA son </a:t>
            </a:r>
            <a:r>
              <a:rPr lang="en-US" b="1" dirty="0" err="1">
                <a:highlight>
                  <a:srgbClr val="FFFFFF"/>
                </a:highlight>
                <a:latin typeface="Arial" panose="020B0604020202020204" pitchFamily="34" charset="0"/>
                <a:cs typeface="Arial" panose="020B0604020202020204" pitchFamily="34" charset="0"/>
              </a:rPr>
              <a:t>sistemas</a:t>
            </a:r>
            <a:r>
              <a:rPr lang="en-US" b="1" dirty="0">
                <a:highlight>
                  <a:srgbClr val="FFFFFF"/>
                </a:highlight>
                <a:latin typeface="Arial" panose="020B0604020202020204" pitchFamily="34" charset="0"/>
                <a:cs typeface="Arial" panose="020B0604020202020204" pitchFamily="34" charset="0"/>
              </a:rPr>
              <a:t> </a:t>
            </a:r>
            <a:r>
              <a:rPr lang="en-US" b="1" dirty="0" err="1">
                <a:highlight>
                  <a:srgbClr val="FFFFFF"/>
                </a:highlight>
                <a:latin typeface="Arial" panose="020B0604020202020204" pitchFamily="34" charset="0"/>
                <a:cs typeface="Arial" panose="020B0604020202020204" pitchFamily="34" charset="0"/>
              </a:rPr>
              <a:t>informáticos</a:t>
            </a:r>
            <a:r>
              <a:rPr lang="en-US" b="1" dirty="0">
                <a:highlight>
                  <a:srgbClr val="FFFFFF"/>
                </a:highlight>
                <a:latin typeface="Arial" panose="020B0604020202020204" pitchFamily="34" charset="0"/>
                <a:cs typeface="Arial" panose="020B0604020202020204" pitchFamily="34" charset="0"/>
              </a:rPr>
              <a:t> </a:t>
            </a:r>
            <a:r>
              <a:rPr lang="en-US" b="1" dirty="0" err="1">
                <a:highlight>
                  <a:srgbClr val="FFFFFF"/>
                </a:highlight>
                <a:latin typeface="Arial" panose="020B0604020202020204" pitchFamily="34" charset="0"/>
                <a:cs typeface="Arial" panose="020B0604020202020204" pitchFamily="34" charset="0"/>
              </a:rPr>
              <a:t>diseñados</a:t>
            </a:r>
            <a:r>
              <a:rPr lang="en-US" b="1" dirty="0">
                <a:highlight>
                  <a:srgbClr val="FFFFFF"/>
                </a:highlight>
                <a:latin typeface="Arial" panose="020B0604020202020204" pitchFamily="34" charset="0"/>
                <a:cs typeface="Arial" panose="020B0604020202020204" pitchFamily="34" charset="0"/>
              </a:rPr>
              <a:t> para </a:t>
            </a:r>
            <a:r>
              <a:rPr lang="en-US" b="1" dirty="0" err="1">
                <a:highlight>
                  <a:srgbClr val="FFFFFF"/>
                </a:highlight>
                <a:latin typeface="Arial" panose="020B0604020202020204" pitchFamily="34" charset="0"/>
                <a:cs typeface="Arial" panose="020B0604020202020204" pitchFamily="34" charset="0"/>
              </a:rPr>
              <a:t>diferenciar</a:t>
            </a:r>
            <a:r>
              <a:rPr lang="en-US" b="1" dirty="0">
                <a:highlight>
                  <a:srgbClr val="FFFFFF"/>
                </a:highlight>
                <a:latin typeface="Arial" panose="020B0604020202020204" pitchFamily="34" charset="0"/>
                <a:cs typeface="Arial" panose="020B0604020202020204" pitchFamily="34" charset="0"/>
              </a:rPr>
              <a:t> entre </a:t>
            </a:r>
            <a:r>
              <a:rPr lang="en-US" b="1" dirty="0" err="1">
                <a:highlight>
                  <a:srgbClr val="FFFFFF"/>
                </a:highlight>
                <a:latin typeface="Arial" panose="020B0604020202020204" pitchFamily="34" charset="0"/>
                <a:cs typeface="Arial" panose="020B0604020202020204" pitchFamily="34" charset="0"/>
              </a:rPr>
              <a:t>contenido</a:t>
            </a:r>
            <a:r>
              <a:rPr lang="en-US" b="1" dirty="0">
                <a:highlight>
                  <a:srgbClr val="FFFFFF"/>
                </a:highlight>
                <a:latin typeface="Arial" panose="020B0604020202020204" pitchFamily="34" charset="0"/>
                <a:cs typeface="Arial" panose="020B0604020202020204" pitchFamily="34" charset="0"/>
              </a:rPr>
              <a:t> </a:t>
            </a:r>
            <a:r>
              <a:rPr lang="en-US" b="1" dirty="0" err="1">
                <a:highlight>
                  <a:srgbClr val="FFFFFF"/>
                </a:highlight>
                <a:latin typeface="Arial" panose="020B0604020202020204" pitchFamily="34" charset="0"/>
                <a:cs typeface="Arial" panose="020B0604020202020204" pitchFamily="34" charset="0"/>
              </a:rPr>
              <a:t>creado</a:t>
            </a:r>
            <a:r>
              <a:rPr lang="en-US" b="1" dirty="0">
                <a:highlight>
                  <a:srgbClr val="FFFFFF"/>
                </a:highlight>
                <a:latin typeface="Arial" panose="020B0604020202020204" pitchFamily="34" charset="0"/>
                <a:cs typeface="Arial" panose="020B0604020202020204" pitchFamily="34" charset="0"/>
              </a:rPr>
              <a:t> </a:t>
            </a:r>
            <a:r>
              <a:rPr lang="en-US" b="1" dirty="0" err="1">
                <a:highlight>
                  <a:srgbClr val="FFFFFF"/>
                </a:highlight>
                <a:latin typeface="Arial" panose="020B0604020202020204" pitchFamily="34" charset="0"/>
                <a:cs typeface="Arial" panose="020B0604020202020204" pitchFamily="34" charset="0"/>
              </a:rPr>
              <a:t>por</a:t>
            </a:r>
            <a:r>
              <a:rPr lang="en-US" b="1" dirty="0">
                <a:highlight>
                  <a:srgbClr val="FFFFFF"/>
                </a:highlight>
                <a:latin typeface="Arial" panose="020B0604020202020204" pitchFamily="34" charset="0"/>
                <a:cs typeface="Arial" panose="020B0604020202020204" pitchFamily="34" charset="0"/>
              </a:rPr>
              <a:t> </a:t>
            </a:r>
            <a:r>
              <a:rPr lang="en-US" b="1" dirty="0" err="1">
                <a:highlight>
                  <a:srgbClr val="FFFFFF"/>
                </a:highlight>
                <a:latin typeface="Arial" panose="020B0604020202020204" pitchFamily="34" charset="0"/>
                <a:cs typeface="Arial" panose="020B0604020202020204" pitchFamily="34" charset="0"/>
              </a:rPr>
              <a:t>inteligencia</a:t>
            </a:r>
            <a:r>
              <a:rPr lang="en-US" b="1" dirty="0">
                <a:highlight>
                  <a:srgbClr val="FFFFFF"/>
                </a:highlight>
                <a:latin typeface="Arial" panose="020B0604020202020204" pitchFamily="34" charset="0"/>
                <a:cs typeface="Arial" panose="020B0604020202020204" pitchFamily="34" charset="0"/>
              </a:rPr>
              <a:t> artificial (IA) y </a:t>
            </a:r>
            <a:r>
              <a:rPr lang="en-US" b="1" dirty="0" err="1">
                <a:highlight>
                  <a:srgbClr val="FFFFFF"/>
                </a:highlight>
                <a:latin typeface="Arial" panose="020B0604020202020204" pitchFamily="34" charset="0"/>
                <a:cs typeface="Arial" panose="020B0604020202020204" pitchFamily="34" charset="0"/>
              </a:rPr>
              <a:t>contenido</a:t>
            </a:r>
            <a:r>
              <a:rPr lang="en-US" b="1" dirty="0">
                <a:highlight>
                  <a:srgbClr val="FFFFFF"/>
                </a:highlight>
                <a:latin typeface="Arial" panose="020B0604020202020204" pitchFamily="34" charset="0"/>
                <a:cs typeface="Arial" panose="020B0604020202020204" pitchFamily="34" charset="0"/>
              </a:rPr>
              <a:t> </a:t>
            </a:r>
            <a:r>
              <a:rPr lang="en-US" b="1" dirty="0" err="1">
                <a:highlight>
                  <a:srgbClr val="FFFFFF"/>
                </a:highlight>
                <a:latin typeface="Arial" panose="020B0604020202020204" pitchFamily="34" charset="0"/>
                <a:cs typeface="Arial" panose="020B0604020202020204" pitchFamily="34" charset="0"/>
              </a:rPr>
              <a:t>producido</a:t>
            </a:r>
            <a:r>
              <a:rPr lang="en-US" b="1" dirty="0">
                <a:highlight>
                  <a:srgbClr val="FFFFFF"/>
                </a:highlight>
                <a:latin typeface="Arial" panose="020B0604020202020204" pitchFamily="34" charset="0"/>
                <a:cs typeface="Arial" panose="020B0604020202020204" pitchFamily="34" charset="0"/>
              </a:rPr>
              <a:t> </a:t>
            </a:r>
            <a:r>
              <a:rPr lang="en-US" b="1" dirty="0" err="1">
                <a:highlight>
                  <a:srgbClr val="FFFFFF"/>
                </a:highlight>
                <a:latin typeface="Arial" panose="020B0604020202020204" pitchFamily="34" charset="0"/>
                <a:cs typeface="Arial" panose="020B0604020202020204" pitchFamily="34" charset="0"/>
              </a:rPr>
              <a:t>por</a:t>
            </a:r>
            <a:r>
              <a:rPr lang="en-US" b="1" dirty="0">
                <a:highlight>
                  <a:srgbClr val="FFFFFF"/>
                </a:highlight>
                <a:latin typeface="Arial" panose="020B0604020202020204" pitchFamily="34" charset="0"/>
                <a:cs typeface="Arial" panose="020B0604020202020204" pitchFamily="34" charset="0"/>
              </a:rPr>
              <a:t> </a:t>
            </a:r>
            <a:r>
              <a:rPr lang="en-US" b="1" dirty="0" err="1">
                <a:highlight>
                  <a:srgbClr val="FFFFFF"/>
                </a:highlight>
                <a:latin typeface="Arial" panose="020B0604020202020204" pitchFamily="34" charset="0"/>
                <a:cs typeface="Arial" panose="020B0604020202020204" pitchFamily="34" charset="0"/>
              </a:rPr>
              <a:t>humanos</a:t>
            </a:r>
            <a:r>
              <a:rPr lang="en-US" b="1" dirty="0">
                <a:highlight>
                  <a:srgbClr val="FFFFFF"/>
                </a:highlight>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4671176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S" sz="2800" dirty="0"/>
              <a:t>¿Son fiables los detectores de texto generado por Inteligencia artificial?</a:t>
            </a:r>
          </a:p>
        </p:txBody>
      </p:sp>
      <p:pic>
        <p:nvPicPr>
          <p:cNvPr id="8194" name="Picture 2" descr="https://www.searchenginejournal.com/wp-content/uploads/2023/07/overall-accuracy-of-ai-detectors-64b6c4e6d2746-sej.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649" y="1850474"/>
            <a:ext cx="7096135" cy="3650746"/>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p:cNvSpPr/>
          <p:nvPr/>
        </p:nvSpPr>
        <p:spPr>
          <a:xfrm>
            <a:off x="3536887" y="5970388"/>
            <a:ext cx="6096000" cy="430887"/>
          </a:xfrm>
          <a:prstGeom prst="rect">
            <a:avLst/>
          </a:prstGeom>
        </p:spPr>
        <p:txBody>
          <a:bodyPr>
            <a:spAutoFit/>
          </a:bodyPr>
          <a:lstStyle/>
          <a:p>
            <a:r>
              <a:rPr lang="en-US" sz="1100" dirty="0">
                <a:solidFill>
                  <a:srgbClr val="444444"/>
                </a:solidFill>
                <a:latin typeface="Open Sans"/>
              </a:rPr>
              <a:t>Hines, Kristi. «</a:t>
            </a:r>
            <a:r>
              <a:rPr lang="en-US" sz="1100" b="1" dirty="0">
                <a:solidFill>
                  <a:srgbClr val="444444"/>
                </a:solidFill>
                <a:latin typeface="Open Sans"/>
              </a:rPr>
              <a:t>Should You Trust An AI Detector?</a:t>
            </a:r>
            <a:r>
              <a:rPr lang="en-US" sz="1100" dirty="0">
                <a:solidFill>
                  <a:srgbClr val="444444"/>
                </a:solidFill>
                <a:latin typeface="Open Sans"/>
              </a:rPr>
              <a:t>» Search Engine Journal, 18 de </a:t>
            </a:r>
            <a:r>
              <a:rPr lang="en-US" sz="1100" dirty="0" err="1">
                <a:solidFill>
                  <a:srgbClr val="444444"/>
                </a:solidFill>
                <a:latin typeface="Open Sans"/>
              </a:rPr>
              <a:t>julio</a:t>
            </a:r>
            <a:r>
              <a:rPr lang="en-US" sz="1100" dirty="0">
                <a:solidFill>
                  <a:srgbClr val="444444"/>
                </a:solidFill>
                <a:latin typeface="Open Sans"/>
              </a:rPr>
              <a:t> de 2023. </a:t>
            </a:r>
            <a:r>
              <a:rPr lang="en-US" sz="1100" dirty="0">
                <a:solidFill>
                  <a:srgbClr val="21759B"/>
                </a:solidFill>
                <a:latin typeface="Open Sans"/>
                <a:hlinkClick r:id="rId3"/>
              </a:rPr>
              <a:t>https://www.searchenginejournal.com/should-you-trust-an-ai-detector/491949/</a:t>
            </a:r>
            <a:r>
              <a:rPr lang="en-US" sz="1100" dirty="0">
                <a:solidFill>
                  <a:srgbClr val="444444"/>
                </a:solidFill>
                <a:latin typeface="Open Sans"/>
              </a:rPr>
              <a:t>.</a:t>
            </a:r>
            <a:endParaRPr lang="es-ES" sz="1100" dirty="0"/>
          </a:p>
        </p:txBody>
      </p:sp>
      <p:sp>
        <p:nvSpPr>
          <p:cNvPr id="5" name="Rectángulo 4"/>
          <p:cNvSpPr/>
          <p:nvPr/>
        </p:nvSpPr>
        <p:spPr>
          <a:xfrm>
            <a:off x="7670695" y="1400757"/>
            <a:ext cx="3924383" cy="4247317"/>
          </a:xfrm>
          <a:prstGeom prst="rect">
            <a:avLst/>
          </a:prstGeom>
        </p:spPr>
        <p:txBody>
          <a:bodyPr wrap="square">
            <a:spAutoFit/>
          </a:bodyPr>
          <a:lstStyle/>
          <a:p>
            <a:pPr algn="ctr"/>
            <a:r>
              <a:rPr lang="es-ES" dirty="0">
                <a:solidFill>
                  <a:srgbClr val="444444"/>
                </a:solidFill>
              </a:rPr>
              <a:t>La mayoría de las herramientas probadas mostraron un </a:t>
            </a:r>
            <a:r>
              <a:rPr lang="es-ES" b="1" u="sng" dirty="0">
                <a:solidFill>
                  <a:srgbClr val="444444"/>
                </a:solidFill>
              </a:rPr>
              <a:t>sesgo hacia la clasificación precisa</a:t>
            </a:r>
            <a:r>
              <a:rPr lang="es-ES" b="1" dirty="0">
                <a:solidFill>
                  <a:srgbClr val="444444"/>
                </a:solidFill>
              </a:rPr>
              <a:t> </a:t>
            </a:r>
            <a:r>
              <a:rPr lang="es-ES" dirty="0">
                <a:solidFill>
                  <a:srgbClr val="444444"/>
                </a:solidFill>
              </a:rPr>
              <a:t>del texto escrito por humanos, en comparación con el texto generado o modificado por IA. El estudio destacó también el </a:t>
            </a:r>
            <a:r>
              <a:rPr lang="es-ES" b="1" dirty="0"/>
              <a:t>riesgo de falsas acusaciones y casos no detectados</a:t>
            </a:r>
            <a:r>
              <a:rPr lang="es-ES" dirty="0">
                <a:solidFill>
                  <a:srgbClr val="444444"/>
                </a:solidFill>
              </a:rPr>
              <a:t>. Los falsos positivos fueron mínimos en la mayoría de las herramientas, excepto en GPT Zero, que presentó una tasa elevada. </a:t>
            </a:r>
          </a:p>
          <a:p>
            <a:pPr algn="ctr"/>
            <a:endParaRPr lang="es-ES" b="1" dirty="0">
              <a:solidFill>
                <a:srgbClr val="444444"/>
              </a:solidFill>
            </a:endParaRPr>
          </a:p>
          <a:p>
            <a:pPr algn="ctr"/>
            <a:r>
              <a:rPr lang="es-ES" b="1" dirty="0" err="1">
                <a:solidFill>
                  <a:srgbClr val="444444"/>
                </a:solidFill>
              </a:rPr>
              <a:t>Turnitin</a:t>
            </a:r>
            <a:r>
              <a:rPr lang="es-ES" b="1" dirty="0">
                <a:solidFill>
                  <a:srgbClr val="444444"/>
                </a:solidFill>
              </a:rPr>
              <a:t> resultó ser la herramienta más precisa </a:t>
            </a:r>
            <a:r>
              <a:rPr lang="es-ES" dirty="0">
                <a:solidFill>
                  <a:srgbClr val="444444"/>
                </a:solidFill>
              </a:rPr>
              <a:t>en todos los enfoques, seguida de </a:t>
            </a:r>
            <a:r>
              <a:rPr lang="es-ES" dirty="0" err="1">
                <a:solidFill>
                  <a:srgbClr val="444444"/>
                </a:solidFill>
              </a:rPr>
              <a:t>Compilatio</a:t>
            </a:r>
            <a:r>
              <a:rPr lang="es-ES" dirty="0">
                <a:solidFill>
                  <a:srgbClr val="444444"/>
                </a:solidFill>
              </a:rPr>
              <a:t> y GPT-2 Output Detector.</a:t>
            </a:r>
            <a:endParaRPr lang="es-ES" dirty="0"/>
          </a:p>
        </p:txBody>
      </p:sp>
    </p:spTree>
    <p:extLst>
      <p:ext uri="{BB962C8B-B14F-4D97-AF65-F5344CB8AC3E}">
        <p14:creationId xmlns:p14="http://schemas.microsoft.com/office/powerpoint/2010/main" val="35349187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C4BAC4B-F322-FA2C-2A2B-C7CFAFC3E3BE}"/>
              </a:ext>
            </a:extLst>
          </p:cNvPr>
          <p:cNvSpPr>
            <a:spLocks noGrp="1"/>
          </p:cNvSpPr>
          <p:nvPr>
            <p:ph type="title"/>
          </p:nvPr>
        </p:nvSpPr>
        <p:spPr>
          <a:xfrm>
            <a:off x="481013" y="327026"/>
            <a:ext cx="3290887" cy="2287588"/>
          </a:xfrm>
        </p:spPr>
        <p:txBody>
          <a:bodyPr anchor="ctr">
            <a:normAutofit/>
          </a:bodyPr>
          <a:lstStyle/>
          <a:p>
            <a:r>
              <a:rPr lang="es-ES" sz="2800"/>
              <a:t>Los creadores de ChatGPT han lanzado una herramienta para detectar texto escrito con IA</a:t>
            </a:r>
          </a:p>
        </p:txBody>
      </p:sp>
      <p:sp>
        <p:nvSpPr>
          <p:cNvPr id="3" name="Marcador de contenido 2">
            <a:extLst>
              <a:ext uri="{FF2B5EF4-FFF2-40B4-BE49-F238E27FC236}">
                <a16:creationId xmlns:a16="http://schemas.microsoft.com/office/drawing/2014/main" id="{E2AAD95B-8A8C-EAC7-764A-8B21CB0527C1}"/>
              </a:ext>
            </a:extLst>
          </p:cNvPr>
          <p:cNvSpPr>
            <a:spLocks noGrp="1"/>
          </p:cNvSpPr>
          <p:nvPr>
            <p:ph idx="1"/>
          </p:nvPr>
        </p:nvSpPr>
        <p:spPr>
          <a:xfrm>
            <a:off x="4223982" y="327026"/>
            <a:ext cx="7485413" cy="2287587"/>
          </a:xfrm>
        </p:spPr>
        <p:txBody>
          <a:bodyPr anchor="ctr">
            <a:normAutofit/>
          </a:bodyPr>
          <a:lstStyle/>
          <a:p>
            <a:r>
              <a:rPr lang="es-ES" sz="1800" dirty="0"/>
              <a:t>Con las nuevas tecnologías basadas en Inteligencia artificial que están llegando al mercado, es </a:t>
            </a:r>
            <a:r>
              <a:rPr lang="es-ES" sz="1800" b="1" dirty="0"/>
              <a:t>esencial detectar si un documento es original o escrito por un </a:t>
            </a:r>
            <a:r>
              <a:rPr lang="es-ES" sz="1800" b="1" dirty="0" err="1"/>
              <a:t>chatbot</a:t>
            </a:r>
            <a:r>
              <a:rPr lang="es-ES" sz="1800" b="1" dirty="0"/>
              <a:t> de IA. </a:t>
            </a:r>
          </a:p>
          <a:p>
            <a:endParaRPr lang="es-ES" sz="1800" dirty="0"/>
          </a:p>
          <a:p>
            <a:r>
              <a:rPr lang="es-ES" sz="1800" b="1" dirty="0"/>
              <a:t>AI </a:t>
            </a:r>
            <a:r>
              <a:rPr lang="es-ES" sz="1800" b="1" dirty="0" err="1"/>
              <a:t>Classifier</a:t>
            </a:r>
            <a:r>
              <a:rPr lang="es-ES" sz="1800" dirty="0"/>
              <a:t> es una herramienta de IA que distingue si una persona ha generado un texto a través de una aplicación o lo ha escrito manualmente.</a:t>
            </a:r>
          </a:p>
        </p:txBody>
      </p:sp>
      <p:pic>
        <p:nvPicPr>
          <p:cNvPr id="8194" name="Picture 2">
            <a:extLst>
              <a:ext uri="{FF2B5EF4-FFF2-40B4-BE49-F238E27FC236}">
                <a16:creationId xmlns:a16="http://schemas.microsoft.com/office/drawing/2014/main" id="{FFDEB3EC-1FC6-A6BF-357C-4C6930E9868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4211" b="36454"/>
          <a:stretch/>
        </p:blipFill>
        <p:spPr bwMode="auto">
          <a:xfrm>
            <a:off x="-9168" y="2763151"/>
            <a:ext cx="12201168" cy="4093262"/>
          </a:xfrm>
          <a:custGeom>
            <a:avLst/>
            <a:gdLst/>
            <a:ahLst/>
            <a:cxnLst/>
            <a:rect l="l" t="t" r="r" b="b"/>
            <a:pathLst>
              <a:path w="12201168" h="4093262">
                <a:moveTo>
                  <a:pt x="12201168" y="0"/>
                </a:moveTo>
                <a:lnTo>
                  <a:pt x="12201168" y="4093262"/>
                </a:lnTo>
                <a:lnTo>
                  <a:pt x="0" y="4093262"/>
                </a:lnTo>
                <a:lnTo>
                  <a:pt x="0" y="49771"/>
                </a:lnTo>
                <a:lnTo>
                  <a:pt x="344880" y="64399"/>
                </a:lnTo>
                <a:cubicBezTo>
                  <a:pt x="3386438" y="213466"/>
                  <a:pt x="6427997" y="534535"/>
                  <a:pt x="9469555" y="167599"/>
                </a:cubicBezTo>
                <a:cubicBezTo>
                  <a:pt x="10229945" y="75865"/>
                  <a:pt x="10990334" y="27132"/>
                  <a:pt x="11750723" y="7961"/>
                </a:cubicBezTo>
                <a:close/>
              </a:path>
            </a:pathLst>
          </a:custGeom>
          <a:noFill/>
          <a:extLst>
            <a:ext uri="{909E8E84-426E-40DD-AFC4-6F175D3DCCD1}">
              <a14:hiddenFill xmlns:a14="http://schemas.microsoft.com/office/drawing/2010/main">
                <a:solidFill>
                  <a:srgbClr val="FFFFFF"/>
                </a:solidFill>
              </a14:hiddenFill>
            </a:ext>
          </a:extLst>
        </p:spPr>
      </p:pic>
      <p:sp>
        <p:nvSpPr>
          <p:cNvPr id="4" name="Rectángulo 3"/>
          <p:cNvSpPr/>
          <p:nvPr/>
        </p:nvSpPr>
        <p:spPr>
          <a:xfrm>
            <a:off x="5543871" y="2504216"/>
            <a:ext cx="4500719" cy="369332"/>
          </a:xfrm>
          <a:prstGeom prst="rect">
            <a:avLst/>
          </a:prstGeom>
        </p:spPr>
        <p:txBody>
          <a:bodyPr wrap="none">
            <a:spAutoFit/>
          </a:bodyPr>
          <a:lstStyle/>
          <a:p>
            <a:r>
              <a:rPr lang="es-ES" dirty="0">
                <a:hlinkClick r:id="rId4"/>
              </a:rPr>
              <a:t>https://platform.openai.com/ai-text-classifier</a:t>
            </a:r>
            <a:r>
              <a:rPr lang="es-ES" dirty="0"/>
              <a:t> </a:t>
            </a:r>
          </a:p>
        </p:txBody>
      </p:sp>
    </p:spTree>
    <p:extLst>
      <p:ext uri="{BB962C8B-B14F-4D97-AF65-F5344CB8AC3E}">
        <p14:creationId xmlns:p14="http://schemas.microsoft.com/office/powerpoint/2010/main" val="179703795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1B6C342-4871-ABB6-C890-D60250014A03}"/>
              </a:ext>
            </a:extLst>
          </p:cNvPr>
          <p:cNvSpPr>
            <a:spLocks noGrp="1"/>
          </p:cNvSpPr>
          <p:nvPr>
            <p:ph idx="1"/>
          </p:nvPr>
        </p:nvSpPr>
        <p:spPr>
          <a:xfrm>
            <a:off x="1315303" y="2123126"/>
            <a:ext cx="5584902" cy="4351338"/>
          </a:xfrm>
        </p:spPr>
        <p:txBody>
          <a:bodyPr>
            <a:normAutofit fontScale="62500" lnSpcReduction="20000"/>
          </a:bodyPr>
          <a:lstStyle/>
          <a:p>
            <a:pPr marL="0" indent="0" algn="ctr">
              <a:buNone/>
            </a:pPr>
            <a:r>
              <a:rPr lang="es-ES" b="1" dirty="0"/>
              <a:t>“Nuestro clasificador no es totalmente fiable. “</a:t>
            </a:r>
          </a:p>
          <a:p>
            <a:pPr marL="0" indent="0" algn="ctr">
              <a:buNone/>
            </a:pPr>
            <a:endParaRPr lang="es-ES" b="1" dirty="0"/>
          </a:p>
          <a:p>
            <a:pPr marL="0" indent="0" algn="ctr">
              <a:buNone/>
            </a:pPr>
            <a:r>
              <a:rPr lang="es-ES" dirty="0"/>
              <a:t>Open AI</a:t>
            </a:r>
          </a:p>
          <a:p>
            <a:pPr marL="0" indent="0" algn="ctr">
              <a:buNone/>
            </a:pPr>
            <a:endParaRPr lang="es-ES" dirty="0"/>
          </a:p>
          <a:p>
            <a:pPr marL="0" indent="0" algn="ctr">
              <a:buNone/>
            </a:pPr>
            <a:r>
              <a:rPr lang="es-ES" dirty="0"/>
              <a:t>En nuestras evaluaciones sobre un "conjunto de desafíos" de textos en inglés, nuestro clasificador identifica correctamente el </a:t>
            </a:r>
            <a:r>
              <a:rPr lang="es-ES" b="1" dirty="0"/>
              <a:t>26% de los textos escritos por IA (verdaderos positivos) </a:t>
            </a:r>
            <a:r>
              <a:rPr lang="es-ES" dirty="0"/>
              <a:t>como "probablemente escritos por IA", mientras que etiqueta incorrectamente texto </a:t>
            </a:r>
            <a:r>
              <a:rPr lang="es-ES" b="1" dirty="0"/>
              <a:t>escrito por humanos como escrito por IA el 9% de las veces (falsos positivos). </a:t>
            </a:r>
          </a:p>
          <a:p>
            <a:pPr marL="0" indent="0" algn="ctr">
              <a:buNone/>
            </a:pPr>
            <a:endParaRPr lang="es-ES" dirty="0"/>
          </a:p>
          <a:p>
            <a:pPr marL="0" indent="0" algn="ctr">
              <a:buNone/>
            </a:pPr>
            <a:r>
              <a:rPr lang="es-ES" dirty="0"/>
              <a:t>La fiabilidad de nuestro clasificador suele mejorar a medida que aumenta la longitud del texto de entrada. En comparación con nuestro clasificador anterior</a:t>
            </a:r>
            <a:r>
              <a:rPr lang="es-ES" u="sng" dirty="0"/>
              <a:t>, este nuevo clasificador es mucho más fiable con textos de sistemas de IA más recientes.</a:t>
            </a:r>
          </a:p>
        </p:txBody>
      </p:sp>
      <p:pic>
        <p:nvPicPr>
          <p:cNvPr id="1026" name="Picture 2" descr="New AI classifier for indicating AI-written text : r/OpenAI">
            <a:extLst>
              <a:ext uri="{FF2B5EF4-FFF2-40B4-BE49-F238E27FC236}">
                <a16:creationId xmlns:a16="http://schemas.microsoft.com/office/drawing/2014/main" id="{CA6E0279-D5E9-DA7D-6430-CE0070E2C1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0725" y="0"/>
            <a:ext cx="3851275"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n 4">
            <a:extLst>
              <a:ext uri="{FF2B5EF4-FFF2-40B4-BE49-F238E27FC236}">
                <a16:creationId xmlns:a16="http://schemas.microsoft.com/office/drawing/2014/main" id="{BF4943EF-BA8E-E650-B071-D6C48E926631}"/>
              </a:ext>
            </a:extLst>
          </p:cNvPr>
          <p:cNvPicPr>
            <a:picLocks noChangeAspect="1"/>
          </p:cNvPicPr>
          <p:nvPr/>
        </p:nvPicPr>
        <p:blipFill>
          <a:blip r:embed="rId4"/>
          <a:stretch>
            <a:fillRect/>
          </a:stretch>
        </p:blipFill>
        <p:spPr>
          <a:xfrm>
            <a:off x="1812821" y="383536"/>
            <a:ext cx="4076910" cy="1543129"/>
          </a:xfrm>
          <a:prstGeom prst="rect">
            <a:avLst/>
          </a:prstGeom>
        </p:spPr>
      </p:pic>
      <p:pic>
        <p:nvPicPr>
          <p:cNvPr id="6" name="Imagen 5"/>
          <p:cNvPicPr>
            <a:picLocks noChangeAspect="1"/>
          </p:cNvPicPr>
          <p:nvPr/>
        </p:nvPicPr>
        <p:blipFill>
          <a:blip r:embed="rId5"/>
          <a:stretch>
            <a:fillRect/>
          </a:stretch>
        </p:blipFill>
        <p:spPr>
          <a:xfrm>
            <a:off x="7614350" y="2228222"/>
            <a:ext cx="3787166" cy="2954446"/>
          </a:xfrm>
          <a:prstGeom prst="rect">
            <a:avLst/>
          </a:prstGeom>
          <a:ln w="28575">
            <a:solidFill>
              <a:schemeClr val="bg2">
                <a:lumMod val="50000"/>
              </a:schemeClr>
            </a:solidFill>
          </a:ln>
        </p:spPr>
      </p:pic>
    </p:spTree>
    <p:extLst>
      <p:ext uri="{BB962C8B-B14F-4D97-AF65-F5344CB8AC3E}">
        <p14:creationId xmlns:p14="http://schemas.microsoft.com/office/powerpoint/2010/main" val="24164578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9B28D0-CD54-3498-BE9E-22AF8140870C}"/>
              </a:ext>
            </a:extLst>
          </p:cNvPr>
          <p:cNvSpPr>
            <a:spLocks noGrp="1"/>
          </p:cNvSpPr>
          <p:nvPr>
            <p:ph type="title"/>
          </p:nvPr>
        </p:nvSpPr>
        <p:spPr>
          <a:xfrm>
            <a:off x="572493" y="238539"/>
            <a:ext cx="11047013" cy="1434415"/>
          </a:xfrm>
        </p:spPr>
        <p:txBody>
          <a:bodyPr anchor="b">
            <a:normAutofit/>
          </a:bodyPr>
          <a:lstStyle/>
          <a:p>
            <a:r>
              <a:rPr lang="es-ES" sz="5400" dirty="0"/>
              <a:t>Usos de la IA en la vida cotidiana</a:t>
            </a:r>
          </a:p>
        </p:txBody>
      </p:sp>
      <p:pic>
        <p:nvPicPr>
          <p:cNvPr id="6" name="Imagen 5">
            <a:extLst>
              <a:ext uri="{FF2B5EF4-FFF2-40B4-BE49-F238E27FC236}">
                <a16:creationId xmlns:a16="http://schemas.microsoft.com/office/drawing/2014/main" id="{CBCF0BC8-FFF6-279D-3585-0CE09C795E58}"/>
              </a:ext>
            </a:extLst>
          </p:cNvPr>
          <p:cNvPicPr>
            <a:picLocks noChangeAspect="1"/>
          </p:cNvPicPr>
          <p:nvPr/>
        </p:nvPicPr>
        <p:blipFill rotWithShape="1">
          <a:blip r:embed="rId3"/>
          <a:srcRect l="21161" r="25819" b="1"/>
          <a:stretch/>
        </p:blipFill>
        <p:spPr>
          <a:xfrm>
            <a:off x="572492" y="2002056"/>
            <a:ext cx="3943849" cy="4184060"/>
          </a:xfrm>
          <a:custGeom>
            <a:avLst/>
            <a:gdLst/>
            <a:ahLst/>
            <a:cxnLst/>
            <a:rect l="l" t="t" r="r" b="b"/>
            <a:pathLst>
              <a:path w="3807743" h="6307845">
                <a:moveTo>
                  <a:pt x="723201" y="386"/>
                </a:moveTo>
                <a:cubicBezTo>
                  <a:pt x="853884" y="-4204"/>
                  <a:pt x="1013493" y="33912"/>
                  <a:pt x="1176100" y="22622"/>
                </a:cubicBezTo>
                <a:cubicBezTo>
                  <a:pt x="1230302" y="18859"/>
                  <a:pt x="1281736" y="20622"/>
                  <a:pt x="1331852" y="24473"/>
                </a:cubicBezTo>
                <a:lnTo>
                  <a:pt x="1439547" y="34944"/>
                </a:lnTo>
                <a:lnTo>
                  <a:pt x="1484197" y="36226"/>
                </a:lnTo>
                <a:cubicBezTo>
                  <a:pt x="1535166" y="35421"/>
                  <a:pt x="1586369" y="31625"/>
                  <a:pt x="1636625" y="22622"/>
                </a:cubicBezTo>
                <a:cubicBezTo>
                  <a:pt x="1686882" y="13619"/>
                  <a:pt x="1729837" y="10653"/>
                  <a:pt x="1768740" y="10885"/>
                </a:cubicBezTo>
                <a:lnTo>
                  <a:pt x="1829538" y="15086"/>
                </a:lnTo>
                <a:lnTo>
                  <a:pt x="1869968" y="7996"/>
                </a:lnTo>
                <a:cubicBezTo>
                  <a:pt x="1953577" y="-31"/>
                  <a:pt x="2036989" y="9808"/>
                  <a:pt x="2112925" y="20118"/>
                </a:cubicBezTo>
                <a:lnTo>
                  <a:pt x="2119331" y="20977"/>
                </a:lnTo>
                <a:lnTo>
                  <a:pt x="2221855" y="13374"/>
                </a:lnTo>
                <a:cubicBezTo>
                  <a:pt x="2261207" y="12845"/>
                  <a:pt x="2298379" y="14359"/>
                  <a:pt x="2333484" y="16393"/>
                </a:cubicBezTo>
                <a:lnTo>
                  <a:pt x="2372613" y="18812"/>
                </a:lnTo>
                <a:lnTo>
                  <a:pt x="2404945" y="9387"/>
                </a:lnTo>
                <a:cubicBezTo>
                  <a:pt x="2452532" y="1754"/>
                  <a:pt x="2506192" y="9333"/>
                  <a:pt x="2561622" y="17814"/>
                </a:cubicBezTo>
                <a:lnTo>
                  <a:pt x="2583950" y="20591"/>
                </a:lnTo>
                <a:lnTo>
                  <a:pt x="2643527" y="20319"/>
                </a:lnTo>
                <a:cubicBezTo>
                  <a:pt x="2669677" y="20426"/>
                  <a:pt x="2697963" y="20717"/>
                  <a:pt x="2727392" y="21103"/>
                </a:cubicBezTo>
                <a:lnTo>
                  <a:pt x="2786908" y="21989"/>
                </a:lnTo>
                <a:lnTo>
                  <a:pt x="2846459" y="13267"/>
                </a:lnTo>
                <a:cubicBezTo>
                  <a:pt x="2896401" y="10176"/>
                  <a:pt x="2960607" y="12733"/>
                  <a:pt x="3036361" y="17072"/>
                </a:cubicBezTo>
                <a:lnTo>
                  <a:pt x="3129100" y="22671"/>
                </a:lnTo>
                <a:lnTo>
                  <a:pt x="3130653" y="22622"/>
                </a:lnTo>
                <a:cubicBezTo>
                  <a:pt x="3178874" y="19804"/>
                  <a:pt x="3260845" y="26231"/>
                  <a:pt x="3352422" y="32691"/>
                </a:cubicBezTo>
                <a:lnTo>
                  <a:pt x="3362608" y="33356"/>
                </a:lnTo>
                <a:lnTo>
                  <a:pt x="3446036" y="35579"/>
                </a:lnTo>
                <a:cubicBezTo>
                  <a:pt x="3550323" y="36566"/>
                  <a:pt x="3662083" y="33535"/>
                  <a:pt x="3778601" y="22622"/>
                </a:cubicBezTo>
                <a:cubicBezTo>
                  <a:pt x="3793981" y="243672"/>
                  <a:pt x="3764152" y="318695"/>
                  <a:pt x="3778601" y="467157"/>
                </a:cubicBezTo>
                <a:cubicBezTo>
                  <a:pt x="3790077" y="557563"/>
                  <a:pt x="3783697" y="684218"/>
                  <a:pt x="3777639" y="811856"/>
                </a:cubicBezTo>
                <a:lnTo>
                  <a:pt x="3773760" y="922625"/>
                </a:lnTo>
                <a:lnTo>
                  <a:pt x="3778601" y="974384"/>
                </a:lnTo>
                <a:cubicBezTo>
                  <a:pt x="3785784" y="1003717"/>
                  <a:pt x="3785160" y="1041120"/>
                  <a:pt x="3781239" y="1085904"/>
                </a:cubicBezTo>
                <a:lnTo>
                  <a:pt x="3776107" y="1132519"/>
                </a:lnTo>
                <a:lnTo>
                  <a:pt x="3778601" y="1162456"/>
                </a:lnTo>
                <a:cubicBezTo>
                  <a:pt x="3791360" y="1256797"/>
                  <a:pt x="3774958" y="1367020"/>
                  <a:pt x="3763568" y="1469787"/>
                </a:cubicBezTo>
                <a:lnTo>
                  <a:pt x="3758806" y="1520515"/>
                </a:lnTo>
                <a:lnTo>
                  <a:pt x="3760417" y="1549437"/>
                </a:lnTo>
                <a:cubicBezTo>
                  <a:pt x="3764298" y="1588133"/>
                  <a:pt x="3770171" y="1628243"/>
                  <a:pt x="3778601" y="1669683"/>
                </a:cubicBezTo>
                <a:cubicBezTo>
                  <a:pt x="3846039" y="2001203"/>
                  <a:pt x="3774784" y="2142285"/>
                  <a:pt x="3778601" y="2364982"/>
                </a:cubicBezTo>
                <a:lnTo>
                  <a:pt x="3776565" y="2406088"/>
                </a:lnTo>
                <a:lnTo>
                  <a:pt x="3778601" y="2427673"/>
                </a:lnTo>
                <a:cubicBezTo>
                  <a:pt x="3821357" y="2695960"/>
                  <a:pt x="3735684" y="2699438"/>
                  <a:pt x="3778601" y="2809517"/>
                </a:cubicBezTo>
                <a:cubicBezTo>
                  <a:pt x="3789330" y="2837037"/>
                  <a:pt x="3791666" y="2872927"/>
                  <a:pt x="3789892" y="2914654"/>
                </a:cubicBezTo>
                <a:lnTo>
                  <a:pt x="3784971" y="2966248"/>
                </a:lnTo>
                <a:lnTo>
                  <a:pt x="3796722" y="3024078"/>
                </a:lnTo>
                <a:cubicBezTo>
                  <a:pt x="3809238" y="3115139"/>
                  <a:pt x="3806232" y="3210898"/>
                  <a:pt x="3799338" y="3302850"/>
                </a:cubicBezTo>
                <a:lnTo>
                  <a:pt x="3787405" y="3438354"/>
                </a:lnTo>
                <a:lnTo>
                  <a:pt x="3790719" y="3460532"/>
                </a:lnTo>
                <a:cubicBezTo>
                  <a:pt x="3797323" y="3541872"/>
                  <a:pt x="3789007" y="3624193"/>
                  <a:pt x="3780361" y="3709762"/>
                </a:cubicBezTo>
                <a:lnTo>
                  <a:pt x="3780169" y="3712283"/>
                </a:lnTo>
                <a:lnTo>
                  <a:pt x="3781239" y="3768266"/>
                </a:lnTo>
                <a:cubicBezTo>
                  <a:pt x="3780994" y="3815588"/>
                  <a:pt x="3779902" y="3863939"/>
                  <a:pt x="3778794" y="3912511"/>
                </a:cubicBezTo>
                <a:lnTo>
                  <a:pt x="3776324" y="4054010"/>
                </a:lnTo>
                <a:lnTo>
                  <a:pt x="3778601" y="4074733"/>
                </a:lnTo>
                <a:cubicBezTo>
                  <a:pt x="3822365" y="4336760"/>
                  <a:pt x="3765189" y="4482586"/>
                  <a:pt x="3778601" y="4644650"/>
                </a:cubicBezTo>
                <a:cubicBezTo>
                  <a:pt x="3781954" y="4685166"/>
                  <a:pt x="3782850" y="4718916"/>
                  <a:pt x="3782504" y="4749344"/>
                </a:cubicBezTo>
                <a:lnTo>
                  <a:pt x="3780512" y="4796832"/>
                </a:lnTo>
                <a:lnTo>
                  <a:pt x="3786260" y="4877451"/>
                </a:lnTo>
                <a:cubicBezTo>
                  <a:pt x="3786165" y="4918212"/>
                  <a:pt x="3784020" y="4964155"/>
                  <a:pt x="3781623" y="5015963"/>
                </a:cubicBezTo>
                <a:lnTo>
                  <a:pt x="3779076" y="5087925"/>
                </a:lnTo>
                <a:lnTo>
                  <a:pt x="3779599" y="5155456"/>
                </a:lnTo>
                <a:lnTo>
                  <a:pt x="3775907" y="5219073"/>
                </a:lnTo>
                <a:lnTo>
                  <a:pt x="3778601" y="5402640"/>
                </a:lnTo>
                <a:cubicBezTo>
                  <a:pt x="3780494" y="5441637"/>
                  <a:pt x="3781680" y="5475146"/>
                  <a:pt x="3782335" y="5504141"/>
                </a:cubicBezTo>
                <a:lnTo>
                  <a:pt x="3782798" y="5566951"/>
                </a:lnTo>
                <a:lnTo>
                  <a:pt x="3786885" y="5599303"/>
                </a:lnTo>
                <a:cubicBezTo>
                  <a:pt x="3799534" y="5776838"/>
                  <a:pt x="3769350" y="6111156"/>
                  <a:pt x="3778601" y="6291711"/>
                </a:cubicBezTo>
                <a:cubicBezTo>
                  <a:pt x="3687392" y="6306733"/>
                  <a:pt x="3632350" y="6304889"/>
                  <a:pt x="3574752" y="6300212"/>
                </a:cubicBezTo>
                <a:lnTo>
                  <a:pt x="3545837" y="6297718"/>
                </a:lnTo>
                <a:lnTo>
                  <a:pt x="3527963" y="6296834"/>
                </a:lnTo>
                <a:cubicBezTo>
                  <a:pt x="3482151" y="6294419"/>
                  <a:pt x="3430025" y="6291672"/>
                  <a:pt x="3355561" y="6291711"/>
                </a:cubicBezTo>
                <a:cubicBezTo>
                  <a:pt x="3304843" y="6293555"/>
                  <a:pt x="3262749" y="6292377"/>
                  <a:pt x="3225711" y="6290098"/>
                </a:cubicBezTo>
                <a:lnTo>
                  <a:pt x="3218247" y="6289525"/>
                </a:lnTo>
                <a:lnTo>
                  <a:pt x="3198550" y="6289212"/>
                </a:lnTo>
                <a:cubicBezTo>
                  <a:pt x="3144315" y="6287803"/>
                  <a:pt x="3088976" y="6286105"/>
                  <a:pt x="3034921" y="6284968"/>
                </a:cubicBezTo>
                <a:lnTo>
                  <a:pt x="2973802" y="6284626"/>
                </a:lnTo>
                <a:lnTo>
                  <a:pt x="2932520" y="6291711"/>
                </a:lnTo>
                <a:cubicBezTo>
                  <a:pt x="2893699" y="6300111"/>
                  <a:pt x="2847670" y="6301992"/>
                  <a:pt x="2797581" y="6300669"/>
                </a:cubicBezTo>
                <a:lnTo>
                  <a:pt x="2672392" y="6292599"/>
                </a:lnTo>
                <a:lnTo>
                  <a:pt x="2629726" y="6293120"/>
                </a:lnTo>
                <a:lnTo>
                  <a:pt x="2540544" y="6284698"/>
                </a:lnTo>
                <a:lnTo>
                  <a:pt x="2473475" y="6280786"/>
                </a:lnTo>
                <a:cubicBezTo>
                  <a:pt x="2419724" y="6279900"/>
                  <a:pt x="2368202" y="6282437"/>
                  <a:pt x="2322057" y="6291711"/>
                </a:cubicBezTo>
                <a:cubicBezTo>
                  <a:pt x="2275912" y="6300985"/>
                  <a:pt x="2236301" y="6305003"/>
                  <a:pt x="2199195" y="6305968"/>
                </a:cubicBezTo>
                <a:lnTo>
                  <a:pt x="2094190" y="6302012"/>
                </a:lnTo>
                <a:lnTo>
                  <a:pt x="2029724" y="6307766"/>
                </a:lnTo>
                <a:cubicBezTo>
                  <a:pt x="1971866" y="6308389"/>
                  <a:pt x="1916420" y="6305265"/>
                  <a:pt x="1864312" y="6301339"/>
                </a:cubicBezTo>
                <a:lnTo>
                  <a:pt x="1761307" y="6293375"/>
                </a:lnTo>
                <a:lnTo>
                  <a:pt x="1745972" y="6293782"/>
                </a:lnTo>
                <a:cubicBezTo>
                  <a:pt x="1699734" y="6294177"/>
                  <a:pt x="1664143" y="6292827"/>
                  <a:pt x="1633352" y="6291083"/>
                </a:cubicBezTo>
                <a:lnTo>
                  <a:pt x="1621369" y="6290324"/>
                </a:lnTo>
                <a:lnTo>
                  <a:pt x="1599140" y="6291711"/>
                </a:lnTo>
                <a:cubicBezTo>
                  <a:pt x="1564093" y="6296354"/>
                  <a:pt x="1527169" y="6296254"/>
                  <a:pt x="1488567" y="6294097"/>
                </a:cubicBezTo>
                <a:lnTo>
                  <a:pt x="1429716" y="6289243"/>
                </a:lnTo>
                <a:lnTo>
                  <a:pt x="1401008" y="6291711"/>
                </a:lnTo>
                <a:cubicBezTo>
                  <a:pt x="1314301" y="6301163"/>
                  <a:pt x="1222976" y="6299856"/>
                  <a:pt x="1127367" y="6296839"/>
                </a:cubicBezTo>
                <a:lnTo>
                  <a:pt x="1062601" y="6295730"/>
                </a:lnTo>
                <a:lnTo>
                  <a:pt x="964991" y="6305909"/>
                </a:lnTo>
                <a:cubicBezTo>
                  <a:pt x="833250" y="6307778"/>
                  <a:pt x="714190" y="6280255"/>
                  <a:pt x="603122" y="6291711"/>
                </a:cubicBezTo>
                <a:cubicBezTo>
                  <a:pt x="455032" y="6306986"/>
                  <a:pt x="261206" y="6260346"/>
                  <a:pt x="30143" y="6291711"/>
                </a:cubicBezTo>
                <a:cubicBezTo>
                  <a:pt x="-1198" y="6167281"/>
                  <a:pt x="7291" y="6044138"/>
                  <a:pt x="19371" y="5934598"/>
                </a:cubicBezTo>
                <a:lnTo>
                  <a:pt x="33559" y="5801663"/>
                </a:lnTo>
                <a:lnTo>
                  <a:pt x="30143" y="5784485"/>
                </a:lnTo>
                <a:cubicBezTo>
                  <a:pt x="7257" y="5691455"/>
                  <a:pt x="7506" y="5585492"/>
                  <a:pt x="13352" y="5476692"/>
                </a:cubicBezTo>
                <a:lnTo>
                  <a:pt x="21882" y="5346809"/>
                </a:lnTo>
                <a:lnTo>
                  <a:pt x="22064" y="5339439"/>
                </a:lnTo>
                <a:lnTo>
                  <a:pt x="29601" y="5166357"/>
                </a:lnTo>
                <a:lnTo>
                  <a:pt x="30143" y="5151877"/>
                </a:lnTo>
                <a:cubicBezTo>
                  <a:pt x="30018" y="5125783"/>
                  <a:pt x="30111" y="5102484"/>
                  <a:pt x="30346" y="5081409"/>
                </a:cubicBezTo>
                <a:lnTo>
                  <a:pt x="30433" y="5076663"/>
                </a:lnTo>
                <a:lnTo>
                  <a:pt x="30143" y="4963804"/>
                </a:lnTo>
                <a:cubicBezTo>
                  <a:pt x="27040" y="4910138"/>
                  <a:pt x="27067" y="4856021"/>
                  <a:pt x="28459" y="4800989"/>
                </a:cubicBezTo>
                <a:lnTo>
                  <a:pt x="30399" y="4750796"/>
                </a:lnTo>
                <a:lnTo>
                  <a:pt x="31514" y="4666872"/>
                </a:lnTo>
                <a:lnTo>
                  <a:pt x="34697" y="4639551"/>
                </a:lnTo>
                <a:lnTo>
                  <a:pt x="34963" y="4632686"/>
                </a:lnTo>
                <a:cubicBezTo>
                  <a:pt x="37318" y="4575362"/>
                  <a:pt x="39271" y="4516661"/>
                  <a:pt x="39056" y="4456118"/>
                </a:cubicBezTo>
                <a:lnTo>
                  <a:pt x="36996" y="4412759"/>
                </a:lnTo>
                <a:lnTo>
                  <a:pt x="30143" y="4388188"/>
                </a:lnTo>
                <a:cubicBezTo>
                  <a:pt x="7389" y="4328002"/>
                  <a:pt x="11492" y="4256950"/>
                  <a:pt x="19232" y="4188739"/>
                </a:cubicBezTo>
                <a:lnTo>
                  <a:pt x="23985" y="4147809"/>
                </a:lnTo>
                <a:lnTo>
                  <a:pt x="23690" y="4087290"/>
                </a:lnTo>
                <a:lnTo>
                  <a:pt x="29097" y="3984687"/>
                </a:lnTo>
                <a:lnTo>
                  <a:pt x="28035" y="3962690"/>
                </a:lnTo>
                <a:cubicBezTo>
                  <a:pt x="28525" y="3945828"/>
                  <a:pt x="30052" y="3926691"/>
                  <a:pt x="32148" y="3905387"/>
                </a:cubicBezTo>
                <a:lnTo>
                  <a:pt x="34754" y="3881032"/>
                </a:lnTo>
                <a:lnTo>
                  <a:pt x="39206" y="3802233"/>
                </a:lnTo>
                <a:cubicBezTo>
                  <a:pt x="39778" y="3763353"/>
                  <a:pt x="37619" y="3728800"/>
                  <a:pt x="30143" y="3698588"/>
                </a:cubicBezTo>
                <a:cubicBezTo>
                  <a:pt x="7714" y="3607954"/>
                  <a:pt x="33117" y="3482508"/>
                  <a:pt x="36579" y="3365983"/>
                </a:cubicBezTo>
                <a:lnTo>
                  <a:pt x="36510" y="3356621"/>
                </a:lnTo>
                <a:lnTo>
                  <a:pt x="30143" y="3311044"/>
                </a:lnTo>
                <a:cubicBezTo>
                  <a:pt x="14271" y="3224157"/>
                  <a:pt x="11445" y="3149243"/>
                  <a:pt x="14856" y="3082749"/>
                </a:cubicBezTo>
                <a:lnTo>
                  <a:pt x="22229" y="3005366"/>
                </a:lnTo>
                <a:lnTo>
                  <a:pt x="27244" y="2895198"/>
                </a:lnTo>
                <a:cubicBezTo>
                  <a:pt x="29143" y="2848776"/>
                  <a:pt x="30527" y="2799531"/>
                  <a:pt x="30143" y="2746826"/>
                </a:cubicBezTo>
                <a:lnTo>
                  <a:pt x="36784" y="2638240"/>
                </a:lnTo>
                <a:lnTo>
                  <a:pt x="30143" y="2615745"/>
                </a:lnTo>
                <a:cubicBezTo>
                  <a:pt x="-20952" y="2495890"/>
                  <a:pt x="17898" y="2340273"/>
                  <a:pt x="37923" y="2201958"/>
                </a:cubicBezTo>
                <a:lnTo>
                  <a:pt x="42734" y="2158379"/>
                </a:lnTo>
                <a:lnTo>
                  <a:pt x="30143" y="2114218"/>
                </a:lnTo>
                <a:cubicBezTo>
                  <a:pt x="2269" y="2040950"/>
                  <a:pt x="-2735" y="1972014"/>
                  <a:pt x="1162" y="1906697"/>
                </a:cubicBezTo>
                <a:lnTo>
                  <a:pt x="6289" y="1854885"/>
                </a:lnTo>
                <a:lnTo>
                  <a:pt x="8053" y="1809168"/>
                </a:lnTo>
                <a:cubicBezTo>
                  <a:pt x="9832" y="1790244"/>
                  <a:pt x="12470" y="1771472"/>
                  <a:pt x="15415" y="1752867"/>
                </a:cubicBezTo>
                <a:lnTo>
                  <a:pt x="30925" y="1652561"/>
                </a:lnTo>
                <a:lnTo>
                  <a:pt x="30143" y="1606992"/>
                </a:lnTo>
                <a:cubicBezTo>
                  <a:pt x="28397" y="1588584"/>
                  <a:pt x="27931" y="1568665"/>
                  <a:pt x="28348" y="1547550"/>
                </a:cubicBezTo>
                <a:lnTo>
                  <a:pt x="29206" y="1531212"/>
                </a:lnTo>
                <a:lnTo>
                  <a:pt x="23637" y="1487282"/>
                </a:lnTo>
                <a:cubicBezTo>
                  <a:pt x="16479" y="1367166"/>
                  <a:pt x="59638" y="1246041"/>
                  <a:pt x="30143" y="1156757"/>
                </a:cubicBezTo>
                <a:cubicBezTo>
                  <a:pt x="21716" y="1131248"/>
                  <a:pt x="18318" y="1090735"/>
                  <a:pt x="17757" y="1041370"/>
                </a:cubicBezTo>
                <a:lnTo>
                  <a:pt x="18463" y="985697"/>
                </a:lnTo>
                <a:lnTo>
                  <a:pt x="16239" y="975915"/>
                </a:lnTo>
                <a:cubicBezTo>
                  <a:pt x="13541" y="957312"/>
                  <a:pt x="12597" y="940330"/>
                  <a:pt x="12862" y="924477"/>
                </a:cubicBezTo>
                <a:lnTo>
                  <a:pt x="23640" y="845857"/>
                </a:lnTo>
                <a:lnTo>
                  <a:pt x="30907" y="688163"/>
                </a:lnTo>
                <a:lnTo>
                  <a:pt x="31375" y="662715"/>
                </a:lnTo>
                <a:lnTo>
                  <a:pt x="30143" y="655230"/>
                </a:lnTo>
                <a:cubicBezTo>
                  <a:pt x="20345" y="615334"/>
                  <a:pt x="17924" y="569960"/>
                  <a:pt x="19185" y="520814"/>
                </a:cubicBezTo>
                <a:lnTo>
                  <a:pt x="26662" y="415314"/>
                </a:lnTo>
                <a:lnTo>
                  <a:pt x="25635" y="383217"/>
                </a:lnTo>
                <a:cubicBezTo>
                  <a:pt x="25461" y="243905"/>
                  <a:pt x="35455" y="113017"/>
                  <a:pt x="30143" y="22622"/>
                </a:cubicBezTo>
                <a:cubicBezTo>
                  <a:pt x="90096" y="13526"/>
                  <a:pt x="146841" y="12585"/>
                  <a:pt x="200495" y="15390"/>
                </a:cubicBezTo>
                <a:lnTo>
                  <a:pt x="324102" y="27794"/>
                </a:lnTo>
                <a:lnTo>
                  <a:pt x="329634" y="27979"/>
                </a:lnTo>
                <a:cubicBezTo>
                  <a:pt x="398332" y="30204"/>
                  <a:pt x="468106" y="31425"/>
                  <a:pt x="551798" y="27886"/>
                </a:cubicBezTo>
                <a:lnTo>
                  <a:pt x="592464" y="25476"/>
                </a:lnTo>
                <a:lnTo>
                  <a:pt x="603122" y="22622"/>
                </a:lnTo>
                <a:cubicBezTo>
                  <a:pt x="639294" y="8191"/>
                  <a:pt x="679641" y="1916"/>
                  <a:pt x="723201" y="386"/>
                </a:cubicBezTo>
                <a:close/>
              </a:path>
            </a:pathLst>
          </a:custGeom>
        </p:spPr>
      </p:pic>
      <p:sp>
        <p:nvSpPr>
          <p:cNvPr id="3" name="Marcador de contenido 2">
            <a:extLst>
              <a:ext uri="{FF2B5EF4-FFF2-40B4-BE49-F238E27FC236}">
                <a16:creationId xmlns:a16="http://schemas.microsoft.com/office/drawing/2014/main" id="{FA9584D4-28F6-EBF9-65F5-F23D710AE8F6}"/>
              </a:ext>
            </a:extLst>
          </p:cNvPr>
          <p:cNvSpPr>
            <a:spLocks noGrp="1"/>
          </p:cNvSpPr>
          <p:nvPr>
            <p:ph idx="1"/>
          </p:nvPr>
        </p:nvSpPr>
        <p:spPr>
          <a:xfrm>
            <a:off x="4905955" y="2071316"/>
            <a:ext cx="6713552" cy="4114800"/>
          </a:xfrm>
        </p:spPr>
        <p:txBody>
          <a:bodyPr anchor="t">
            <a:normAutofit lnSpcReduction="10000"/>
          </a:bodyPr>
          <a:lstStyle/>
          <a:p>
            <a:pPr>
              <a:buFont typeface="+mj-lt"/>
              <a:buAutoNum type="arabicPeriod"/>
            </a:pPr>
            <a:endParaRPr lang="es-ES" sz="1200" b="1" i="0" dirty="0">
              <a:effectLst/>
              <a:latin typeface="Söhne"/>
            </a:endParaRPr>
          </a:p>
          <a:p>
            <a:pPr>
              <a:buFont typeface="+mj-lt"/>
              <a:buAutoNum type="arabicPeriod"/>
            </a:pPr>
            <a:r>
              <a:rPr lang="es-ES" sz="1400" b="1" i="0" dirty="0">
                <a:effectLst/>
                <a:latin typeface="Söhne"/>
              </a:rPr>
              <a:t>Recomendaciones personalizadas:</a:t>
            </a:r>
            <a:r>
              <a:rPr lang="es-ES" sz="1400" b="0" i="0" dirty="0">
                <a:effectLst/>
                <a:latin typeface="Söhne"/>
              </a:rPr>
              <a:t> Plataformas como </a:t>
            </a:r>
            <a:r>
              <a:rPr lang="es-ES" sz="1400" b="0" i="0" u="sng" dirty="0">
                <a:effectLst/>
                <a:latin typeface="Söhne"/>
              </a:rPr>
              <a:t>Netflix, Spotify y Amazon </a:t>
            </a:r>
            <a:r>
              <a:rPr lang="es-ES" sz="1400" b="0" i="0" dirty="0">
                <a:effectLst/>
                <a:latin typeface="Söhne"/>
              </a:rPr>
              <a:t>utilizan algoritmos de inteligencia artificial para recomendar películas, música y productos basados en tus preferencias anteriores.</a:t>
            </a:r>
          </a:p>
          <a:p>
            <a:pPr>
              <a:buFont typeface="+mj-lt"/>
              <a:buAutoNum type="arabicPeriod"/>
            </a:pPr>
            <a:r>
              <a:rPr lang="es-ES" sz="1400" b="1" i="0" dirty="0">
                <a:effectLst/>
                <a:latin typeface="Söhne"/>
              </a:rPr>
              <a:t>Asistentes virtuales</a:t>
            </a:r>
            <a:r>
              <a:rPr lang="es-ES" sz="1400" b="1" i="0" u="sng" dirty="0">
                <a:effectLst/>
                <a:latin typeface="Söhne"/>
              </a:rPr>
              <a:t>:</a:t>
            </a:r>
            <a:r>
              <a:rPr lang="es-ES" sz="1400" b="0" i="0" u="sng" dirty="0">
                <a:effectLst/>
                <a:latin typeface="Söhne"/>
              </a:rPr>
              <a:t> Siri, Google </a:t>
            </a:r>
            <a:r>
              <a:rPr lang="es-ES" sz="1400" b="0" i="0" u="sng" dirty="0" err="1">
                <a:effectLst/>
                <a:latin typeface="Söhne"/>
              </a:rPr>
              <a:t>Assistant</a:t>
            </a:r>
            <a:r>
              <a:rPr lang="es-ES" sz="1400" b="0" i="0" u="sng" dirty="0">
                <a:effectLst/>
                <a:latin typeface="Söhne"/>
              </a:rPr>
              <a:t> y Alexa </a:t>
            </a:r>
            <a:r>
              <a:rPr lang="es-ES" sz="1400" b="0" i="0" dirty="0">
                <a:effectLst/>
                <a:latin typeface="Söhne"/>
              </a:rPr>
              <a:t>son ejemplos de asistentes virtuales que utilizan inteligencia artificial para entender y responder a tus preguntas y realizar tareas como configurar recordatorios, buscar información en línea y controlar dispositivos inteligentes en el hogar.</a:t>
            </a:r>
          </a:p>
          <a:p>
            <a:pPr>
              <a:buFont typeface="+mj-lt"/>
              <a:buAutoNum type="arabicPeriod"/>
            </a:pPr>
            <a:r>
              <a:rPr lang="es-ES" sz="1400" b="1" i="0" dirty="0">
                <a:effectLst/>
                <a:latin typeface="Söhne"/>
              </a:rPr>
              <a:t>Búsqueda en internet:</a:t>
            </a:r>
            <a:r>
              <a:rPr lang="es-ES" sz="1400" b="0" i="0" dirty="0">
                <a:effectLst/>
                <a:latin typeface="Söhne"/>
              </a:rPr>
              <a:t> Los motores de búsqueda como </a:t>
            </a:r>
            <a:r>
              <a:rPr lang="es-ES" sz="1400" b="0" i="0" u="sng" dirty="0">
                <a:effectLst/>
                <a:latin typeface="Söhne"/>
              </a:rPr>
              <a:t>Google utilizan algoritmos de IA</a:t>
            </a:r>
            <a:r>
              <a:rPr lang="es-ES" sz="1400" b="0" i="0" dirty="0">
                <a:effectLst/>
                <a:latin typeface="Söhne"/>
              </a:rPr>
              <a:t> para mejorar los resultados de búsqueda y mostrar contenido relevante para tus consultas.</a:t>
            </a:r>
          </a:p>
          <a:p>
            <a:pPr>
              <a:buFont typeface="+mj-lt"/>
              <a:buAutoNum type="arabicPeriod"/>
            </a:pPr>
            <a:r>
              <a:rPr lang="es-ES" sz="1400" b="1" i="0" dirty="0">
                <a:effectLst/>
                <a:latin typeface="Söhne"/>
              </a:rPr>
              <a:t>Autos autónomos:</a:t>
            </a:r>
            <a:r>
              <a:rPr lang="es-ES" sz="1400" b="0" i="0" dirty="0">
                <a:effectLst/>
                <a:latin typeface="Söhne"/>
              </a:rPr>
              <a:t> Empresas como </a:t>
            </a:r>
            <a:r>
              <a:rPr lang="es-ES" sz="1400" b="0" i="0" u="sng" dirty="0">
                <a:effectLst/>
                <a:latin typeface="Söhne"/>
              </a:rPr>
              <a:t>Tesla y Google </a:t>
            </a:r>
            <a:r>
              <a:rPr lang="es-ES" sz="1400" b="0" i="0" dirty="0">
                <a:effectLst/>
                <a:latin typeface="Söhne"/>
              </a:rPr>
              <a:t>están desarrollando vehículos autónomos que utilizan inteligencia artificial para detectar y responder a su entorno, permitiendo la conducción automatizada.</a:t>
            </a:r>
          </a:p>
          <a:p>
            <a:pPr>
              <a:buFont typeface="+mj-lt"/>
              <a:buAutoNum type="arabicPeriod"/>
            </a:pPr>
            <a:r>
              <a:rPr lang="es-ES" sz="1400" b="1" i="0" dirty="0">
                <a:effectLst/>
                <a:latin typeface="Söhne"/>
              </a:rPr>
              <a:t>Filtros de spam:</a:t>
            </a:r>
            <a:r>
              <a:rPr lang="es-ES" sz="1400" b="0" i="0" dirty="0">
                <a:effectLst/>
                <a:latin typeface="Söhne"/>
              </a:rPr>
              <a:t> Los filtros de correo electrónico utilizan técnicas de inteligencia artificial para identificar y filtrar correos no deseados, protegiendo tu bandeja de entrada del correo no deseado.</a:t>
            </a:r>
          </a:p>
          <a:p>
            <a:pPr>
              <a:buFont typeface="+mj-lt"/>
              <a:buAutoNum type="arabicPeriod"/>
            </a:pPr>
            <a:r>
              <a:rPr lang="es-ES" sz="1400" b="1" i="0" dirty="0">
                <a:effectLst/>
                <a:latin typeface="Söhne"/>
              </a:rPr>
              <a:t>Traducción automática:</a:t>
            </a:r>
            <a:r>
              <a:rPr lang="es-ES" sz="1400" b="0" i="0" dirty="0">
                <a:effectLst/>
                <a:latin typeface="Söhne"/>
              </a:rPr>
              <a:t> Herramientas como </a:t>
            </a:r>
            <a:r>
              <a:rPr lang="es-ES" sz="1400" b="0" i="0" u="sng" dirty="0">
                <a:effectLst/>
                <a:latin typeface="Söhne"/>
              </a:rPr>
              <a:t>Google </a:t>
            </a:r>
            <a:r>
              <a:rPr lang="es-ES" sz="1400" b="0" i="0" u="sng" dirty="0" err="1">
                <a:effectLst/>
                <a:latin typeface="Söhne"/>
              </a:rPr>
              <a:t>Translate</a:t>
            </a:r>
            <a:r>
              <a:rPr lang="es-ES" sz="1400" b="0" i="0" u="sng" dirty="0">
                <a:effectLst/>
                <a:latin typeface="Söhne"/>
              </a:rPr>
              <a:t> </a:t>
            </a:r>
            <a:r>
              <a:rPr lang="es-ES" sz="1400" b="0" i="0" dirty="0">
                <a:effectLst/>
                <a:latin typeface="Söhne"/>
              </a:rPr>
              <a:t>utilizan inteligencia artificial para traducir texto entre diferentes idiomas de manera rápida y precisa.</a:t>
            </a:r>
          </a:p>
          <a:p>
            <a:endParaRPr lang="es-ES" sz="1200" dirty="0"/>
          </a:p>
        </p:txBody>
      </p:sp>
    </p:spTree>
    <p:extLst>
      <p:ext uri="{BB962C8B-B14F-4D97-AF65-F5344CB8AC3E}">
        <p14:creationId xmlns:p14="http://schemas.microsoft.com/office/powerpoint/2010/main" val="217171432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stretch>
            <a:fillRect/>
          </a:stretch>
        </p:blipFill>
        <p:spPr>
          <a:xfrm>
            <a:off x="531722" y="542565"/>
            <a:ext cx="6647291" cy="5320422"/>
          </a:xfrm>
          <a:prstGeom prst="rect">
            <a:avLst/>
          </a:prstGeom>
          <a:ln>
            <a:solidFill>
              <a:schemeClr val="bg2">
                <a:lumMod val="75000"/>
              </a:schemeClr>
            </a:solidFill>
          </a:ln>
        </p:spPr>
      </p:pic>
      <p:sp>
        <p:nvSpPr>
          <p:cNvPr id="5" name="Rectángulo 4"/>
          <p:cNvSpPr/>
          <p:nvPr/>
        </p:nvSpPr>
        <p:spPr>
          <a:xfrm>
            <a:off x="2114145" y="6190745"/>
            <a:ext cx="5064868" cy="261610"/>
          </a:xfrm>
          <a:prstGeom prst="rect">
            <a:avLst/>
          </a:prstGeom>
        </p:spPr>
        <p:txBody>
          <a:bodyPr wrap="square">
            <a:spAutoFit/>
          </a:bodyPr>
          <a:lstStyle/>
          <a:p>
            <a:r>
              <a:rPr lang="es-ES" sz="1100" dirty="0">
                <a:hlinkClick r:id="rId3"/>
              </a:rPr>
              <a:t>https://openai.com/index/new-ai-classifier-for-indicating-ai-written-text/</a:t>
            </a:r>
            <a:r>
              <a:rPr lang="es-ES" sz="1100" dirty="0"/>
              <a:t> </a:t>
            </a:r>
          </a:p>
        </p:txBody>
      </p:sp>
      <p:sp>
        <p:nvSpPr>
          <p:cNvPr id="7" name="Rectángulo 6"/>
          <p:cNvSpPr/>
          <p:nvPr/>
        </p:nvSpPr>
        <p:spPr>
          <a:xfrm>
            <a:off x="7830766" y="1177925"/>
            <a:ext cx="3307404" cy="4247317"/>
          </a:xfrm>
          <a:prstGeom prst="rect">
            <a:avLst/>
          </a:prstGeom>
        </p:spPr>
        <p:txBody>
          <a:bodyPr wrap="square">
            <a:spAutoFit/>
          </a:bodyPr>
          <a:lstStyle/>
          <a:p>
            <a:pPr algn="ctr"/>
            <a:r>
              <a:rPr lang="es-ES" b="1" dirty="0">
                <a:solidFill>
                  <a:srgbClr val="FF0000"/>
                </a:solidFill>
              </a:rPr>
              <a:t>A partir del 20 de julio de 2023, el clasificador de IA dejará de estar disponible debido a su bajo índice de precisión</a:t>
            </a:r>
            <a:r>
              <a:rPr lang="es-ES" dirty="0"/>
              <a:t>. Estamos trabajando para incorporar los comentarios y actualmente investigamos técnicas de procedencia más eficaces para el texto, y nos hemos comprometido a desarrollar y desplegar mecanismos que permitan a los usuarios comprender si el contenido sonoro o visual está generado por IA.</a:t>
            </a:r>
          </a:p>
        </p:txBody>
      </p:sp>
    </p:spTree>
    <p:extLst>
      <p:ext uri="{BB962C8B-B14F-4D97-AF65-F5344CB8AC3E}">
        <p14:creationId xmlns:p14="http://schemas.microsoft.com/office/powerpoint/2010/main" val="379909851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F1B87B-ED45-ED90-3CA7-D0A00CFA5D08}"/>
              </a:ext>
            </a:extLst>
          </p:cNvPr>
          <p:cNvSpPr>
            <a:spLocks noGrp="1"/>
          </p:cNvSpPr>
          <p:nvPr>
            <p:ph type="title"/>
          </p:nvPr>
        </p:nvSpPr>
        <p:spPr>
          <a:xfrm>
            <a:off x="761802" y="240241"/>
            <a:ext cx="10760054" cy="1228299"/>
          </a:xfrm>
        </p:spPr>
        <p:txBody>
          <a:bodyPr>
            <a:normAutofit/>
          </a:bodyPr>
          <a:lstStyle/>
          <a:p>
            <a:r>
              <a:rPr lang="es-ES" sz="4000"/>
              <a:t>¿Cómo identificar texto generado por IA?</a:t>
            </a:r>
          </a:p>
        </p:txBody>
      </p:sp>
      <p:sp>
        <p:nvSpPr>
          <p:cNvPr id="3" name="Marcador de contenido 2">
            <a:extLst>
              <a:ext uri="{FF2B5EF4-FFF2-40B4-BE49-F238E27FC236}">
                <a16:creationId xmlns:a16="http://schemas.microsoft.com/office/drawing/2014/main" id="{E27767AB-930C-4587-34B3-842ED1A15A36}"/>
              </a:ext>
            </a:extLst>
          </p:cNvPr>
          <p:cNvSpPr>
            <a:spLocks noGrp="1"/>
          </p:cNvSpPr>
          <p:nvPr>
            <p:ph idx="1"/>
          </p:nvPr>
        </p:nvSpPr>
        <p:spPr>
          <a:xfrm>
            <a:off x="761802" y="2321476"/>
            <a:ext cx="4864875" cy="3850724"/>
          </a:xfrm>
        </p:spPr>
        <p:txBody>
          <a:bodyPr anchor="ctr">
            <a:normAutofit/>
          </a:bodyPr>
          <a:lstStyle/>
          <a:p>
            <a:endParaRPr lang="es-ES" sz="1400"/>
          </a:p>
          <a:p>
            <a:pPr fontAlgn="base">
              <a:buFont typeface="Arial" panose="020B0604020202020204" pitchFamily="34" charset="0"/>
              <a:buChar char="•"/>
            </a:pPr>
            <a:r>
              <a:rPr lang="es-ES" sz="1400" b="1" i="0">
                <a:effectLst/>
                <a:latin typeface="Open Sans" panose="020B0606030504020204" pitchFamily="34" charset="0"/>
              </a:rPr>
              <a:t>Uso frecuente de palabras </a:t>
            </a:r>
            <a:r>
              <a:rPr lang="es-ES" sz="1400" b="0" i="0">
                <a:effectLst/>
                <a:latin typeface="Open Sans" panose="020B0606030504020204" pitchFamily="34" charset="0"/>
              </a:rPr>
              <a:t>como </a:t>
            </a:r>
            <a:r>
              <a:rPr lang="es-ES" sz="1400" b="0" i="1">
                <a:effectLst/>
                <a:latin typeface="Open Sans" panose="020B0606030504020204" pitchFamily="34" charset="0"/>
              </a:rPr>
              <a:t>“the”</a:t>
            </a:r>
            <a:r>
              <a:rPr lang="es-ES" sz="1400" b="0" i="0">
                <a:effectLst/>
                <a:latin typeface="Open Sans" panose="020B0606030504020204" pitchFamily="34" charset="0"/>
              </a:rPr>
              <a:t>, </a:t>
            </a:r>
            <a:r>
              <a:rPr lang="es-ES" sz="1400" b="0" i="1">
                <a:effectLst/>
                <a:latin typeface="Open Sans" panose="020B0606030504020204" pitchFamily="34" charset="0"/>
              </a:rPr>
              <a:t>“it”</a:t>
            </a:r>
            <a:r>
              <a:rPr lang="es-ES" sz="1400" b="0" i="0">
                <a:effectLst/>
                <a:latin typeface="Open Sans" panose="020B0606030504020204" pitchFamily="34" charset="0"/>
              </a:rPr>
              <a:t> y </a:t>
            </a:r>
            <a:r>
              <a:rPr lang="es-ES" sz="1400" b="0" i="1">
                <a:effectLst/>
                <a:latin typeface="Open Sans" panose="020B0606030504020204" pitchFamily="34" charset="0"/>
              </a:rPr>
              <a:t>“its”</a:t>
            </a:r>
            <a:r>
              <a:rPr lang="es-ES" sz="1400" b="0" i="0">
                <a:effectLst/>
                <a:latin typeface="Open Sans" panose="020B0606030504020204" pitchFamily="34" charset="0"/>
              </a:rPr>
              <a:t>. («el», “ello” y “su”)</a:t>
            </a:r>
          </a:p>
          <a:p>
            <a:pPr fontAlgn="base">
              <a:buFont typeface="Arial" panose="020B0604020202020204" pitchFamily="34" charset="0"/>
              <a:buChar char="•"/>
            </a:pPr>
            <a:r>
              <a:rPr lang="es-ES" sz="1400" b="1" i="0">
                <a:effectLst/>
                <a:latin typeface="Open Sans" panose="020B0606030504020204" pitchFamily="34" charset="0"/>
              </a:rPr>
              <a:t>Ausencia de errores tipográficos</a:t>
            </a:r>
            <a:r>
              <a:rPr lang="es-ES" sz="1400" b="0" i="0">
                <a:effectLst/>
                <a:latin typeface="Open Sans" panose="020B0606030504020204" pitchFamily="34" charset="0"/>
              </a:rPr>
              <a:t>: los textos generados por IA suelen ser demasiado perfectos.</a:t>
            </a:r>
          </a:p>
          <a:p>
            <a:pPr fontAlgn="base">
              <a:buFont typeface="Arial" panose="020B0604020202020204" pitchFamily="34" charset="0"/>
              <a:buChar char="•"/>
            </a:pPr>
            <a:r>
              <a:rPr lang="es-ES" sz="1400" b="1" i="0">
                <a:effectLst/>
                <a:latin typeface="Open Sans" panose="020B0606030504020204" pitchFamily="34" charset="0"/>
              </a:rPr>
              <a:t>Declaraciones conclusivas </a:t>
            </a:r>
            <a:r>
              <a:rPr lang="es-ES" sz="1400" b="0" i="0">
                <a:effectLst/>
                <a:latin typeface="Open Sans" panose="020B0606030504020204" pitchFamily="34" charset="0"/>
              </a:rPr>
              <a:t>que resumen párrafos de manera impecable.</a:t>
            </a:r>
          </a:p>
          <a:p>
            <a:pPr fontAlgn="base">
              <a:buFont typeface="Arial" panose="020B0604020202020204" pitchFamily="34" charset="0"/>
              <a:buChar char="•"/>
            </a:pPr>
            <a:r>
              <a:rPr lang="es-ES" sz="1400" b="1" i="0">
                <a:effectLst/>
                <a:latin typeface="Open Sans" panose="020B0606030504020204" pitchFamily="34" charset="0"/>
              </a:rPr>
              <a:t>Escritura excesivamente prolija </a:t>
            </a:r>
            <a:r>
              <a:rPr lang="es-ES" sz="1400" b="0" i="0">
                <a:effectLst/>
                <a:latin typeface="Open Sans" panose="020B0606030504020204" pitchFamily="34" charset="0"/>
              </a:rPr>
              <a:t>o con contenido inflado.</a:t>
            </a:r>
          </a:p>
          <a:p>
            <a:pPr fontAlgn="base">
              <a:buFont typeface="Arial" panose="020B0604020202020204" pitchFamily="34" charset="0"/>
              <a:buChar char="•"/>
            </a:pPr>
            <a:r>
              <a:rPr lang="es-ES" sz="1400" b="1" i="0">
                <a:effectLst/>
                <a:latin typeface="Open Sans" panose="020B0606030504020204" pitchFamily="34" charset="0"/>
              </a:rPr>
              <a:t>Información y fuentes falsas o fabricadas</a:t>
            </a:r>
            <a:r>
              <a:rPr lang="es-ES" sz="1400" b="0" i="0">
                <a:effectLst/>
                <a:latin typeface="Open Sans" panose="020B0606030504020204" pitchFamily="34" charset="0"/>
              </a:rPr>
              <a:t>.</a:t>
            </a:r>
          </a:p>
          <a:p>
            <a:pPr fontAlgn="base">
              <a:buFont typeface="Arial" panose="020B0604020202020204" pitchFamily="34" charset="0"/>
              <a:buChar char="•"/>
            </a:pPr>
            <a:r>
              <a:rPr lang="es-ES" sz="1400" b="0" i="0">
                <a:effectLst/>
                <a:latin typeface="Open Sans" panose="020B0606030504020204" pitchFamily="34" charset="0"/>
              </a:rPr>
              <a:t>Un tono más avanzado que el habitual en los textos del escritor.</a:t>
            </a:r>
          </a:p>
          <a:p>
            <a:pPr fontAlgn="base">
              <a:buFont typeface="Arial" panose="020B0604020202020204" pitchFamily="34" charset="0"/>
              <a:buChar char="•"/>
            </a:pPr>
            <a:r>
              <a:rPr lang="es-ES" sz="1400" b="1" i="0">
                <a:effectLst/>
                <a:latin typeface="Open Sans" panose="020B0606030504020204" pitchFamily="34" charset="0"/>
              </a:rPr>
              <a:t>Frases repetitivas </a:t>
            </a:r>
            <a:r>
              <a:rPr lang="es-ES" sz="1400" b="0" i="0">
                <a:effectLst/>
                <a:latin typeface="Open Sans" panose="020B0606030504020204" pitchFamily="34" charset="0"/>
              </a:rPr>
              <a:t>o gramática inusualmente pulida</a:t>
            </a:r>
          </a:p>
          <a:p>
            <a:endParaRPr lang="es-ES" sz="1400"/>
          </a:p>
        </p:txBody>
      </p:sp>
      <p:pic>
        <p:nvPicPr>
          <p:cNvPr id="6146" name="Picture 2" descr="The image shows a stylized newspaper article with economic headlines, including phrases like &quot;Boom Times&quot; and &quot;Lie Ahead, Economists Say.&quot; A magnifying glass zooms in on blurred text, with digital pixelation suggesting data analysis or AI involvement. The background is a grid with floating pixels, reinforcing the digital theme.">
            <a:extLst>
              <a:ext uri="{FF2B5EF4-FFF2-40B4-BE49-F238E27FC236}">
                <a16:creationId xmlns:a16="http://schemas.microsoft.com/office/drawing/2014/main" id="{83193C30-5EC0-3748-3C5B-72D58DF46290}"/>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343650" y="2768811"/>
            <a:ext cx="5178206" cy="2912740"/>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a:extLst>
              <a:ext uri="{FF2B5EF4-FFF2-40B4-BE49-F238E27FC236}">
                <a16:creationId xmlns:a16="http://schemas.microsoft.com/office/drawing/2014/main" id="{2C3C09F6-C754-D40E-12A2-C036C1B462EC}"/>
              </a:ext>
            </a:extLst>
          </p:cNvPr>
          <p:cNvSpPr txBox="1"/>
          <p:nvPr/>
        </p:nvSpPr>
        <p:spPr>
          <a:xfrm>
            <a:off x="5574994" y="5846544"/>
            <a:ext cx="6097836" cy="646331"/>
          </a:xfrm>
          <a:prstGeom prst="rect">
            <a:avLst/>
          </a:prstGeom>
          <a:noFill/>
        </p:spPr>
        <p:txBody>
          <a:bodyPr wrap="square">
            <a:spAutoFit/>
          </a:bodyPr>
          <a:lstStyle/>
          <a:p>
            <a:pPr algn="ctr">
              <a:spcAft>
                <a:spcPts val="600"/>
              </a:spcAft>
            </a:pPr>
            <a:r>
              <a:rPr lang="en-US" sz="1200" b="0" i="0" dirty="0">
                <a:solidFill>
                  <a:srgbClr val="444444"/>
                </a:solidFill>
                <a:effectLst/>
                <a:latin typeface="Open Sans" panose="020B0606030504020204" pitchFamily="34" charset="0"/>
              </a:rPr>
              <a:t>Townsend, C. (2024, </a:t>
            </a:r>
            <a:r>
              <a:rPr lang="en-US" sz="1200" b="0" i="0" dirty="0" err="1">
                <a:solidFill>
                  <a:srgbClr val="444444"/>
                </a:solidFill>
                <a:effectLst/>
                <a:latin typeface="Open Sans" panose="020B0606030504020204" pitchFamily="34" charset="0"/>
              </a:rPr>
              <a:t>noviembre</a:t>
            </a:r>
            <a:r>
              <a:rPr lang="en-US" sz="1200" b="0" i="0" dirty="0">
                <a:solidFill>
                  <a:srgbClr val="444444"/>
                </a:solidFill>
                <a:effectLst/>
                <a:latin typeface="Open Sans" panose="020B0606030504020204" pitchFamily="34" charset="0"/>
              </a:rPr>
              <a:t> 26). </a:t>
            </a:r>
            <a:r>
              <a:rPr lang="en-US" sz="1200" b="0" i="1" dirty="0">
                <a:solidFill>
                  <a:srgbClr val="444444"/>
                </a:solidFill>
                <a:effectLst/>
                <a:latin typeface="Open Sans" panose="020B0606030504020204" pitchFamily="34" charset="0"/>
              </a:rPr>
              <a:t>How to identify AI-generated text: 7 ways to tell if content was made by a bot</a:t>
            </a:r>
            <a:r>
              <a:rPr lang="en-US" sz="1200" b="0" i="0" dirty="0">
                <a:solidFill>
                  <a:srgbClr val="444444"/>
                </a:solidFill>
                <a:effectLst/>
                <a:latin typeface="Open Sans" panose="020B0606030504020204" pitchFamily="34" charset="0"/>
              </a:rPr>
              <a:t>. Mashable. </a:t>
            </a:r>
            <a:r>
              <a:rPr lang="en-US" sz="1200" b="0" i="0" dirty="0">
                <a:solidFill>
                  <a:srgbClr val="21759B"/>
                </a:solidFill>
                <a:effectLst/>
                <a:latin typeface="Open Sans" panose="020B0606030504020204" pitchFamily="34" charset="0"/>
                <a:hlinkClick r:id="rId3"/>
              </a:rPr>
              <a:t>https://mashable.com/article/how-to-identify-ai-generated-text</a:t>
            </a:r>
            <a:endParaRPr lang="es-ES" sz="1200"/>
          </a:p>
        </p:txBody>
      </p:sp>
    </p:spTree>
    <p:extLst>
      <p:ext uri="{BB962C8B-B14F-4D97-AF65-F5344CB8AC3E}">
        <p14:creationId xmlns:p14="http://schemas.microsoft.com/office/powerpoint/2010/main" val="154842840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07B7326-BD94-DD56-8907-31A28D5B1C69}"/>
              </a:ext>
            </a:extLst>
          </p:cNvPr>
          <p:cNvSpPr>
            <a:spLocks noGrp="1"/>
          </p:cNvSpPr>
          <p:nvPr>
            <p:ph type="title"/>
          </p:nvPr>
        </p:nvSpPr>
        <p:spPr>
          <a:xfrm>
            <a:off x="927410" y="1268373"/>
            <a:ext cx="10515600" cy="1325563"/>
          </a:xfrm>
        </p:spPr>
        <p:txBody>
          <a:bodyPr>
            <a:normAutofit fontScale="90000"/>
          </a:bodyPr>
          <a:lstStyle/>
          <a:p>
            <a:pPr algn="ctr"/>
            <a:r>
              <a:rPr lang="es-ES" b="0" i="0" dirty="0" err="1">
                <a:solidFill>
                  <a:srgbClr val="444444"/>
                </a:solidFill>
                <a:effectLst/>
                <a:latin typeface="Open Sans" panose="020B0606030504020204" pitchFamily="34" charset="0"/>
              </a:rPr>
              <a:t>Undetectable</a:t>
            </a:r>
            <a:r>
              <a:rPr lang="es-ES" b="0" i="0" dirty="0">
                <a:solidFill>
                  <a:srgbClr val="444444"/>
                </a:solidFill>
                <a:effectLst/>
                <a:latin typeface="Open Sans" panose="020B0606030504020204" pitchFamily="34" charset="0"/>
              </a:rPr>
              <a:t> AI: detecta y camufla el contenido generado por IA</a:t>
            </a:r>
            <a:br>
              <a:rPr lang="es-ES" b="0" i="0" dirty="0">
                <a:solidFill>
                  <a:srgbClr val="444444"/>
                </a:solidFill>
                <a:effectLst/>
                <a:latin typeface="Open Sans" panose="020B0606030504020204" pitchFamily="34" charset="0"/>
              </a:rPr>
            </a:br>
            <a:endParaRPr lang="es-ES" dirty="0"/>
          </a:p>
        </p:txBody>
      </p:sp>
      <p:sp>
        <p:nvSpPr>
          <p:cNvPr id="7" name="CuadroTexto 6">
            <a:extLst>
              <a:ext uri="{FF2B5EF4-FFF2-40B4-BE49-F238E27FC236}">
                <a16:creationId xmlns:a16="http://schemas.microsoft.com/office/drawing/2014/main" id="{15F9C115-4984-CBA2-770C-8CB577729989}"/>
              </a:ext>
            </a:extLst>
          </p:cNvPr>
          <p:cNvSpPr txBox="1"/>
          <p:nvPr/>
        </p:nvSpPr>
        <p:spPr>
          <a:xfrm>
            <a:off x="4933486" y="3429000"/>
            <a:ext cx="6094140" cy="1754326"/>
          </a:xfrm>
          <a:prstGeom prst="rect">
            <a:avLst/>
          </a:prstGeom>
          <a:noFill/>
        </p:spPr>
        <p:txBody>
          <a:bodyPr wrap="square">
            <a:spAutoFit/>
          </a:bodyPr>
          <a:lstStyle/>
          <a:p>
            <a:pPr algn="ctr"/>
            <a:r>
              <a:rPr lang="es-ES" b="0" i="0" dirty="0">
                <a:solidFill>
                  <a:srgbClr val="0F3647"/>
                </a:solidFill>
                <a:effectLst/>
                <a:latin typeface="Open Sans" panose="020B0606030504020204" pitchFamily="34" charset="0"/>
                <a:hlinkClick r:id="rId2"/>
              </a:rPr>
              <a:t>https://undetectable.ai/</a:t>
            </a:r>
            <a:endParaRPr lang="es-ES" b="1" i="0" dirty="0">
              <a:solidFill>
                <a:srgbClr val="444444"/>
              </a:solidFill>
              <a:effectLst/>
              <a:latin typeface="Open Sans" panose="020B0606030504020204" pitchFamily="34" charset="0"/>
            </a:endParaRPr>
          </a:p>
          <a:p>
            <a:pPr algn="ctr"/>
            <a:endParaRPr lang="es-ES" b="1" dirty="0">
              <a:solidFill>
                <a:srgbClr val="444444"/>
              </a:solidFill>
              <a:latin typeface="Open Sans" panose="020B0606030504020204" pitchFamily="34" charset="0"/>
            </a:endParaRPr>
          </a:p>
          <a:p>
            <a:pPr algn="ctr"/>
            <a:r>
              <a:rPr lang="es-ES" b="1" i="0" dirty="0">
                <a:solidFill>
                  <a:srgbClr val="444444"/>
                </a:solidFill>
                <a:effectLst/>
                <a:latin typeface="Open Sans" panose="020B0606030504020204" pitchFamily="34" charset="0"/>
              </a:rPr>
              <a:t>Se trata de una plataforma que ofrece servicios para hacer que textos generados por IA parezcan escritos por humanos, evitando su detección por herramientas como </a:t>
            </a:r>
            <a:r>
              <a:rPr lang="es-ES" b="1" i="0" dirty="0" err="1">
                <a:solidFill>
                  <a:srgbClr val="444444"/>
                </a:solidFill>
                <a:effectLst/>
                <a:latin typeface="Open Sans" panose="020B0606030504020204" pitchFamily="34" charset="0"/>
              </a:rPr>
              <a:t>Turnitin</a:t>
            </a:r>
            <a:r>
              <a:rPr lang="es-ES" b="1" i="0" dirty="0">
                <a:solidFill>
                  <a:srgbClr val="444444"/>
                </a:solidFill>
                <a:effectLst/>
                <a:latin typeface="Open Sans" panose="020B0606030504020204" pitchFamily="34" charset="0"/>
              </a:rPr>
              <a:t>, </a:t>
            </a:r>
            <a:r>
              <a:rPr lang="es-ES" b="1" i="0" dirty="0" err="1">
                <a:solidFill>
                  <a:srgbClr val="444444"/>
                </a:solidFill>
                <a:effectLst/>
                <a:latin typeface="Open Sans" panose="020B0606030504020204" pitchFamily="34" charset="0"/>
              </a:rPr>
              <a:t>GPTZero</a:t>
            </a:r>
            <a:r>
              <a:rPr lang="es-ES" b="1" i="0" dirty="0">
                <a:solidFill>
                  <a:srgbClr val="444444"/>
                </a:solidFill>
                <a:effectLst/>
                <a:latin typeface="Open Sans" panose="020B0606030504020204" pitchFamily="34" charset="0"/>
              </a:rPr>
              <a:t> y otros detectores de IA.</a:t>
            </a:r>
            <a:endParaRPr lang="es-ES" dirty="0"/>
          </a:p>
        </p:txBody>
      </p:sp>
      <p:pic>
        <p:nvPicPr>
          <p:cNvPr id="5122" name="Picture 2" descr="Undetectable AI Review 2024: The Future of AI?">
            <a:extLst>
              <a:ext uri="{FF2B5EF4-FFF2-40B4-BE49-F238E27FC236}">
                <a16:creationId xmlns:a16="http://schemas.microsoft.com/office/drawing/2014/main" id="{FD996582-76CE-E306-8272-ECA5A9CC2E7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079" y="2282190"/>
            <a:ext cx="2293620" cy="229362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C02D1AFC-AB84-A52E-134C-1C77785944C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9051" y="4811485"/>
            <a:ext cx="3057676" cy="1719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685459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7535026" y="1624136"/>
            <a:ext cx="3564774" cy="4351338"/>
          </a:xfrm>
        </p:spPr>
        <p:txBody>
          <a:bodyPr/>
          <a:lstStyle/>
          <a:p>
            <a:pPr marL="0" indent="0">
              <a:buNone/>
            </a:pPr>
            <a:endParaRPr lang="es-ES" dirty="0"/>
          </a:p>
          <a:p>
            <a:pPr marL="0" indent="0">
              <a:buNone/>
            </a:pPr>
            <a:endParaRPr lang="es-ES" dirty="0"/>
          </a:p>
          <a:p>
            <a:pPr marL="0" indent="0" algn="ctr">
              <a:buNone/>
            </a:pPr>
            <a:r>
              <a:rPr lang="es-ES" sz="2400" dirty="0"/>
              <a:t>En este contexto, surge la necesidad de una nueva alfabetización informacional adaptada a la IA generativa.</a:t>
            </a:r>
          </a:p>
        </p:txBody>
      </p:sp>
      <p:pic>
        <p:nvPicPr>
          <p:cNvPr id="3074" name="Picture 2" descr="alfabetización informacional adaptada a la IA generativ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0702" y="349135"/>
            <a:ext cx="6064451" cy="6064452"/>
          </a:xfrm>
          <a:prstGeom prst="rect">
            <a:avLst/>
          </a:prstGeom>
          <a:noFill/>
          <a:extLst>
            <a:ext uri="{909E8E84-426E-40DD-AFC4-6F175D3DCCD1}">
              <a14:hiddenFill xmlns:a14="http://schemas.microsoft.com/office/drawing/2010/main">
                <a:solidFill>
                  <a:srgbClr val="FFFFFF"/>
                </a:solidFill>
              </a14:hiddenFill>
            </a:ext>
          </a:extLst>
        </p:spPr>
      </p:pic>
      <p:sp>
        <p:nvSpPr>
          <p:cNvPr id="2" name="CuadroTexto 1">
            <a:extLst>
              <a:ext uri="{FF2B5EF4-FFF2-40B4-BE49-F238E27FC236}">
                <a16:creationId xmlns:a16="http://schemas.microsoft.com/office/drawing/2014/main" id="{4368A4D9-4FE9-870D-50B1-4088D02BE43E}"/>
              </a:ext>
            </a:extLst>
          </p:cNvPr>
          <p:cNvSpPr txBox="1"/>
          <p:nvPr/>
        </p:nvSpPr>
        <p:spPr>
          <a:xfrm>
            <a:off x="7343833" y="882526"/>
            <a:ext cx="3755967" cy="1354217"/>
          </a:xfrm>
          <a:prstGeom prst="rect">
            <a:avLst/>
          </a:prstGeom>
          <a:noFill/>
        </p:spPr>
        <p:txBody>
          <a:bodyPr wrap="square" rtlCol="0">
            <a:spAutoFit/>
          </a:bodyPr>
          <a:lstStyle/>
          <a:p>
            <a:pPr algn="ctr"/>
            <a:r>
              <a:rPr lang="es-ES" sz="3200" dirty="0"/>
              <a:t>3</a:t>
            </a:r>
            <a:r>
              <a:rPr lang="es-ES" sz="3200" dirty="0">
                <a:cs typeface="Arial" panose="020B0604020202020204" pitchFamily="34" charset="0"/>
              </a:rPr>
              <a:t>. Alfabetización y concienciación</a:t>
            </a:r>
          </a:p>
          <a:p>
            <a:pPr algn="ctr"/>
            <a:endParaRPr lang="es-ES" dirty="0"/>
          </a:p>
        </p:txBody>
      </p:sp>
    </p:spTree>
    <p:extLst>
      <p:ext uri="{BB962C8B-B14F-4D97-AF65-F5344CB8AC3E}">
        <p14:creationId xmlns:p14="http://schemas.microsoft.com/office/powerpoint/2010/main" val="154852131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F3720E7F-B429-94E4-07CE-CCCE7E515796}"/>
              </a:ext>
            </a:extLst>
          </p:cNvPr>
          <p:cNvSpPr>
            <a:spLocks noGrp="1"/>
          </p:cNvSpPr>
          <p:nvPr>
            <p:ph type="title"/>
          </p:nvPr>
        </p:nvSpPr>
        <p:spPr>
          <a:xfrm>
            <a:off x="836679" y="723898"/>
            <a:ext cx="6002110" cy="1495425"/>
          </a:xfrm>
        </p:spPr>
        <p:txBody>
          <a:bodyPr>
            <a:normAutofit/>
          </a:bodyPr>
          <a:lstStyle/>
          <a:p>
            <a:br>
              <a:rPr lang="es-ES" sz="3400"/>
            </a:br>
            <a:r>
              <a:rPr lang="es-ES" sz="3400" b="1"/>
              <a:t>Información inexacta </a:t>
            </a:r>
            <a:br>
              <a:rPr lang="es-ES" sz="3400"/>
            </a:br>
            <a:endParaRPr lang="es-ES" sz="3400"/>
          </a:p>
        </p:txBody>
      </p:sp>
      <p:sp>
        <p:nvSpPr>
          <p:cNvPr id="3" name="Marcador de contenido 2">
            <a:extLst>
              <a:ext uri="{FF2B5EF4-FFF2-40B4-BE49-F238E27FC236}">
                <a16:creationId xmlns:a16="http://schemas.microsoft.com/office/drawing/2014/main" id="{20E0EC08-8207-3F5F-9304-5CC6CED49C06}"/>
              </a:ext>
            </a:extLst>
          </p:cNvPr>
          <p:cNvSpPr>
            <a:spLocks noGrp="1"/>
          </p:cNvSpPr>
          <p:nvPr>
            <p:ph idx="1"/>
          </p:nvPr>
        </p:nvSpPr>
        <p:spPr>
          <a:xfrm>
            <a:off x="836680" y="2405067"/>
            <a:ext cx="6002110" cy="3729034"/>
          </a:xfrm>
        </p:spPr>
        <p:txBody>
          <a:bodyPr>
            <a:normAutofit/>
          </a:bodyPr>
          <a:lstStyle/>
          <a:p>
            <a:pPr marL="0" indent="0">
              <a:buNone/>
            </a:pPr>
            <a:endParaRPr lang="es-ES" sz="2000" dirty="0"/>
          </a:p>
          <a:p>
            <a:pPr marL="0" indent="0">
              <a:buNone/>
            </a:pPr>
            <a:r>
              <a:rPr lang="es-ES" sz="2000" b="1" dirty="0"/>
              <a:t>Calidad de los datos de entrenamiento </a:t>
            </a:r>
            <a:r>
              <a:rPr lang="es-ES" sz="2000" dirty="0"/>
              <a:t>de la IA</a:t>
            </a:r>
          </a:p>
          <a:p>
            <a:pPr marL="0" indent="0">
              <a:buNone/>
            </a:pPr>
            <a:r>
              <a:rPr lang="es-ES" sz="2000" b="1" dirty="0"/>
              <a:t>Alucinaciones</a:t>
            </a:r>
            <a:r>
              <a:rPr lang="es-ES" sz="2000" dirty="0"/>
              <a:t>. No  son capaces de entender el mundo de forma humana, ni de verificar la veracidad de la información como harían las personas.</a:t>
            </a:r>
          </a:p>
          <a:p>
            <a:pPr marL="0" indent="0">
              <a:buNone/>
            </a:pPr>
            <a:r>
              <a:rPr lang="es-ES" sz="2000" b="1" dirty="0"/>
              <a:t>Transparencia</a:t>
            </a:r>
          </a:p>
          <a:p>
            <a:pPr marL="0" indent="0">
              <a:buNone/>
            </a:pPr>
            <a:endParaRPr lang="es-ES" sz="2000" dirty="0"/>
          </a:p>
        </p:txBody>
      </p:sp>
      <p:pic>
        <p:nvPicPr>
          <p:cNvPr id="4" name="Picture 2">
            <a:extLst>
              <a:ext uri="{FF2B5EF4-FFF2-40B4-BE49-F238E27FC236}">
                <a16:creationId xmlns:a16="http://schemas.microsoft.com/office/drawing/2014/main" id="{088F3686-82F0-B68A-F150-C827767647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7609" r="31988"/>
          <a:stretch>
            <a:fillRect/>
          </a:stretch>
        </p:blipFill>
        <p:spPr bwMode="auto">
          <a:xfrm>
            <a:off x="7199440" y="10"/>
            <a:ext cx="4992560" cy="685799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091137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BF790472-B15C-9053-C551-249C955FDA53}"/>
              </a:ext>
            </a:extLst>
          </p:cNvPr>
          <p:cNvSpPr>
            <a:spLocks noGrp="1"/>
          </p:cNvSpPr>
          <p:nvPr>
            <p:ph idx="1"/>
          </p:nvPr>
        </p:nvSpPr>
        <p:spPr>
          <a:xfrm>
            <a:off x="609402" y="1055507"/>
            <a:ext cx="5334197" cy="4736099"/>
          </a:xfrm>
        </p:spPr>
        <p:txBody>
          <a:bodyPr anchor="ctr">
            <a:noAutofit/>
          </a:bodyPr>
          <a:lstStyle/>
          <a:p>
            <a:pPr marL="0" indent="0">
              <a:buNone/>
            </a:pPr>
            <a:endParaRPr lang="es-ES" sz="2400" dirty="0"/>
          </a:p>
          <a:p>
            <a:pPr marL="0" indent="0" algn="ctr">
              <a:buNone/>
            </a:pPr>
            <a:r>
              <a:rPr lang="es-ES" sz="2400" dirty="0"/>
              <a:t>Al preguntar sobre un artículo de investigación sobre un tema específico, una </a:t>
            </a:r>
            <a:r>
              <a:rPr lang="es-ES" sz="2400" b="1" dirty="0"/>
              <a:t>IA podría referirse a una revista o autor inexistente</a:t>
            </a:r>
            <a:r>
              <a:rPr lang="es-ES" sz="2400" dirty="0"/>
              <a:t>, como "Smith et al., 2023, publicado en </a:t>
            </a:r>
            <a:r>
              <a:rPr lang="es-ES" sz="2400" i="1" dirty="0" err="1"/>
              <a:t>Journal</a:t>
            </a:r>
            <a:r>
              <a:rPr lang="es-ES" sz="2400" i="1" dirty="0"/>
              <a:t> </a:t>
            </a:r>
            <a:r>
              <a:rPr lang="es-ES" sz="2400" i="1" dirty="0" err="1"/>
              <a:t>of</a:t>
            </a:r>
            <a:r>
              <a:rPr lang="es-ES" sz="2400" i="1" dirty="0"/>
              <a:t> Quantum </a:t>
            </a:r>
            <a:r>
              <a:rPr lang="es-ES" sz="2400" i="1" dirty="0" err="1"/>
              <a:t>Computing</a:t>
            </a:r>
            <a:r>
              <a:rPr lang="es-ES" sz="2400" dirty="0" err="1"/>
              <a:t>.“fabricando</a:t>
            </a:r>
            <a:r>
              <a:rPr lang="es-ES" sz="2400" dirty="0"/>
              <a:t> detalles para respaldar su respuesta.</a:t>
            </a:r>
          </a:p>
          <a:p>
            <a:pPr marL="0" indent="0">
              <a:buNone/>
            </a:pPr>
            <a:endParaRPr lang="es-ES" sz="2400" dirty="0"/>
          </a:p>
          <a:p>
            <a:pPr marL="0" indent="0" algn="ctr">
              <a:buNone/>
            </a:pPr>
            <a:r>
              <a:rPr lang="es-ES" sz="2400" b="1" dirty="0"/>
              <a:t>La IA podría decir, "Beber agua cura el cáncer", </a:t>
            </a:r>
            <a:r>
              <a:rPr lang="es-ES" sz="2400" dirty="0"/>
              <a:t>o afirmar que existe una "nueva cura" para una enfermedad que aún está en estudio y no ha sido comprobada.</a:t>
            </a:r>
          </a:p>
        </p:txBody>
      </p:sp>
      <p:pic>
        <p:nvPicPr>
          <p:cNvPr id="6" name="Imagen 5" descr="Pintura de varios colores&#10;&#10;El contenido generado por IA puede ser incorrecto.">
            <a:extLst>
              <a:ext uri="{FF2B5EF4-FFF2-40B4-BE49-F238E27FC236}">
                <a16:creationId xmlns:a16="http://schemas.microsoft.com/office/drawing/2014/main" id="{B9810BB3-F2DC-9321-4C32-D9608A208BAE}"/>
              </a:ext>
            </a:extLst>
          </p:cNvPr>
          <p:cNvPicPr>
            <a:picLocks noChangeAspect="1"/>
          </p:cNvPicPr>
          <p:nvPr/>
        </p:nvPicPr>
        <p:blipFill>
          <a:blip r:embed="rId2">
            <a:extLst>
              <a:ext uri="{28A0092B-C50C-407E-A947-70E740481C1C}">
                <a14:useLocalDpi xmlns:a14="http://schemas.microsoft.com/office/drawing/2010/main" val="0"/>
              </a:ext>
            </a:extLst>
          </a:blip>
          <a:srcRect l="19761" r="2580" b="-1"/>
          <a:stretch/>
        </p:blipFill>
        <p:spPr>
          <a:xfrm>
            <a:off x="6857797" y="-10886"/>
            <a:ext cx="5334204" cy="6868886"/>
          </a:xfrm>
          <a:prstGeom prst="rect">
            <a:avLst/>
          </a:prstGeom>
          <a:effectLst>
            <a:outerShdw blurRad="127000" dist="50800" dir="10800000" sx="99000" sy="99000" algn="r" rotWithShape="0">
              <a:prstClr val="black">
                <a:alpha val="40000"/>
              </a:prstClr>
            </a:outerShdw>
          </a:effectLst>
        </p:spPr>
      </p:pic>
      <p:sp>
        <p:nvSpPr>
          <p:cNvPr id="4" name="AutoShape 2" descr="A surreal, abstract representation of hallucinations caused by artificial intelligence. The scene includes distorted, fluid shapes and vibrant colors that blend together, representing the chaotic and unpredictable nature of AI-induced visions. There are blurred faces, shifting patterns, and fragmented geometries, symbolizing the confusion and surreal experiences one might have when interacting with AI. The background is filled with digital code and pixelated elements, highlighting the technological aspect of AI, while the foreground displays dream-like, fluid objects that seem to melt into one another.">
            <a:extLst>
              <a:ext uri="{FF2B5EF4-FFF2-40B4-BE49-F238E27FC236}">
                <a16:creationId xmlns:a16="http://schemas.microsoft.com/office/drawing/2014/main" id="{09DBB942-90C6-B997-1C9D-8B7B7C16F7D1}"/>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Tree>
    <p:extLst>
      <p:ext uri="{BB962C8B-B14F-4D97-AF65-F5344CB8AC3E}">
        <p14:creationId xmlns:p14="http://schemas.microsoft.com/office/powerpoint/2010/main" val="287273226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pPr algn="ctr"/>
            <a:br>
              <a:rPr lang="es-ES" dirty="0"/>
            </a:br>
            <a:r>
              <a:rPr lang="es-ES" dirty="0"/>
              <a:t>Potencial para la desinformación.</a:t>
            </a:r>
            <a:br>
              <a:rPr lang="es-ES" dirty="0"/>
            </a:br>
            <a:endParaRPr lang="es-ES" dirty="0"/>
          </a:p>
        </p:txBody>
      </p:sp>
      <p:pic>
        <p:nvPicPr>
          <p:cNvPr id="2052" name="Picture 4" descr="Desinformación e inteligencia artificial: ¿la revolución industrial? -  WAN-IFRA">
            <a:extLst>
              <a:ext uri="{FF2B5EF4-FFF2-40B4-BE49-F238E27FC236}">
                <a16:creationId xmlns:a16="http://schemas.microsoft.com/office/drawing/2014/main" id="{CF585DA4-219A-D16F-04B6-54D4F01E4BB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73003" y="1690688"/>
            <a:ext cx="7733292" cy="4349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61903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7387F7-6A77-B8E5-7058-64D5DE274CCF}"/>
              </a:ext>
            </a:extLst>
          </p:cNvPr>
          <p:cNvSpPr>
            <a:spLocks noGrp="1"/>
          </p:cNvSpPr>
          <p:nvPr>
            <p:ph type="title"/>
          </p:nvPr>
        </p:nvSpPr>
        <p:spPr/>
        <p:txBody>
          <a:bodyPr>
            <a:normAutofit fontScale="90000"/>
          </a:bodyPr>
          <a:lstStyle/>
          <a:p>
            <a:r>
              <a:rPr lang="es-ES" dirty="0"/>
              <a:t>Un sitio web de noticias impulsado por IA acusa accidentalmente de asesinato al fiscal del distrito</a:t>
            </a:r>
          </a:p>
        </p:txBody>
      </p:sp>
      <p:pic>
        <p:nvPicPr>
          <p:cNvPr id="3074" name="Picture 2">
            <a:extLst>
              <a:ext uri="{FF2B5EF4-FFF2-40B4-BE49-F238E27FC236}">
                <a16:creationId xmlns:a16="http://schemas.microsoft.com/office/drawing/2014/main" id="{4995CB77-1F40-7897-F3E8-E8B842D759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2872" y="2297430"/>
            <a:ext cx="6340928" cy="3328987"/>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a:extLst>
              <a:ext uri="{FF2B5EF4-FFF2-40B4-BE49-F238E27FC236}">
                <a16:creationId xmlns:a16="http://schemas.microsoft.com/office/drawing/2014/main" id="{A65C55D0-1D0A-8AF8-203B-224385F4F3E4}"/>
              </a:ext>
            </a:extLst>
          </p:cNvPr>
          <p:cNvSpPr txBox="1"/>
          <p:nvPr/>
        </p:nvSpPr>
        <p:spPr>
          <a:xfrm>
            <a:off x="746427" y="2530762"/>
            <a:ext cx="3605235" cy="2862322"/>
          </a:xfrm>
          <a:prstGeom prst="rect">
            <a:avLst/>
          </a:prstGeom>
          <a:noFill/>
        </p:spPr>
        <p:txBody>
          <a:bodyPr wrap="square">
            <a:spAutoFit/>
          </a:bodyPr>
          <a:lstStyle/>
          <a:p>
            <a:pPr algn="ctr"/>
            <a:r>
              <a:rPr lang="es-ES" b="1" i="0" dirty="0">
                <a:solidFill>
                  <a:srgbClr val="444444"/>
                </a:solidFill>
                <a:effectLst/>
                <a:latin typeface="Open Sans" panose="020B0606030504020204" pitchFamily="34" charset="0"/>
              </a:rPr>
              <a:t>«FISCAL DEL CONDADO DE SAN MATEO ACUSADO DE ASESINATO EN MEDIO DE LA BÚSQUEDA DE LOS RESTOS DE LA VÍCTIMA». Sin embargo, la realidad es que, aunque hubo un asesinato, el fiscal no fue el autor; simplemente había presentado cargos contra el verdadero sospechoso.</a:t>
            </a:r>
            <a:endParaRPr lang="es-ES" dirty="0"/>
          </a:p>
        </p:txBody>
      </p:sp>
    </p:spTree>
    <p:extLst>
      <p:ext uri="{BB962C8B-B14F-4D97-AF65-F5344CB8AC3E}">
        <p14:creationId xmlns:p14="http://schemas.microsoft.com/office/powerpoint/2010/main" val="4461022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Qué son los Datos Sintéticos?">
            <a:extLst>
              <a:ext uri="{FF2B5EF4-FFF2-40B4-BE49-F238E27FC236}">
                <a16:creationId xmlns:a16="http://schemas.microsoft.com/office/drawing/2014/main" id="{C03B9C7E-B13E-D9E2-27EE-BE3312E99D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8561" y="380998"/>
            <a:ext cx="7838168" cy="5388429"/>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a:extLst>
              <a:ext uri="{FF2B5EF4-FFF2-40B4-BE49-F238E27FC236}">
                <a16:creationId xmlns:a16="http://schemas.microsoft.com/office/drawing/2014/main" id="{82D432F0-4F58-231A-232B-C93890552BA0}"/>
              </a:ext>
            </a:extLst>
          </p:cNvPr>
          <p:cNvSpPr txBox="1"/>
          <p:nvPr/>
        </p:nvSpPr>
        <p:spPr>
          <a:xfrm>
            <a:off x="3119120" y="5769427"/>
            <a:ext cx="6096000" cy="523220"/>
          </a:xfrm>
          <a:prstGeom prst="rect">
            <a:avLst/>
          </a:prstGeom>
          <a:noFill/>
        </p:spPr>
        <p:txBody>
          <a:bodyPr wrap="square">
            <a:spAutoFit/>
          </a:bodyPr>
          <a:lstStyle/>
          <a:p>
            <a:r>
              <a:rPr lang="es-ES" sz="1400" dirty="0"/>
              <a:t>. “¿Qué son los datos sintéticos?” </a:t>
            </a:r>
            <a:r>
              <a:rPr lang="es-ES" sz="1400" i="1" dirty="0" err="1"/>
              <a:t>Substack</a:t>
            </a:r>
            <a:r>
              <a:rPr lang="es-ES" sz="1400" dirty="0"/>
              <a:t>, 26 de febrero de 2024. </a:t>
            </a:r>
            <a:r>
              <a:rPr lang="es-ES" sz="1400" dirty="0">
                <a:hlinkClick r:id="rId3"/>
              </a:rPr>
              <a:t>https://datasciencepe.substack.com/p/que-son-los-datos-sinteticos</a:t>
            </a:r>
            <a:endParaRPr lang="es-ES" sz="1400" dirty="0"/>
          </a:p>
        </p:txBody>
      </p:sp>
    </p:spTree>
    <p:extLst>
      <p:ext uri="{BB962C8B-B14F-4D97-AF65-F5344CB8AC3E}">
        <p14:creationId xmlns:p14="http://schemas.microsoft.com/office/powerpoint/2010/main" val="104240905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E768E28-68DB-3F6E-5124-49B57140539D}"/>
              </a:ext>
            </a:extLst>
          </p:cNvPr>
          <p:cNvSpPr>
            <a:spLocks noGrp="1"/>
          </p:cNvSpPr>
          <p:nvPr>
            <p:ph type="title"/>
          </p:nvPr>
        </p:nvSpPr>
        <p:spPr>
          <a:xfrm>
            <a:off x="876693" y="741391"/>
            <a:ext cx="3455821" cy="1616203"/>
          </a:xfrm>
        </p:spPr>
        <p:txBody>
          <a:bodyPr anchor="b">
            <a:normAutofit/>
          </a:bodyPr>
          <a:lstStyle/>
          <a:p>
            <a:pPr algn="ctr"/>
            <a:r>
              <a:rPr lang="es-ES" sz="3200" b="1" dirty="0"/>
              <a:t>El impacto ambiental de la IA generativa</a:t>
            </a:r>
          </a:p>
        </p:txBody>
      </p:sp>
      <p:sp>
        <p:nvSpPr>
          <p:cNvPr id="3" name="Marcador de contenido 2">
            <a:extLst>
              <a:ext uri="{FF2B5EF4-FFF2-40B4-BE49-F238E27FC236}">
                <a16:creationId xmlns:a16="http://schemas.microsoft.com/office/drawing/2014/main" id="{59EBEE31-8A39-2C50-8E43-F4AD79AB2C41}"/>
              </a:ext>
            </a:extLst>
          </p:cNvPr>
          <p:cNvSpPr>
            <a:spLocks noGrp="1"/>
          </p:cNvSpPr>
          <p:nvPr>
            <p:ph idx="1"/>
          </p:nvPr>
        </p:nvSpPr>
        <p:spPr>
          <a:xfrm>
            <a:off x="876693" y="2533476"/>
            <a:ext cx="3455821" cy="3447832"/>
          </a:xfrm>
        </p:spPr>
        <p:txBody>
          <a:bodyPr anchor="t">
            <a:normAutofit/>
          </a:bodyPr>
          <a:lstStyle/>
          <a:p>
            <a:pPr marL="0" indent="0">
              <a:buNone/>
            </a:pPr>
            <a:endParaRPr lang="es-ES" sz="1700" dirty="0"/>
          </a:p>
          <a:p>
            <a:pPr marL="0" indent="0">
              <a:buNone/>
            </a:pPr>
            <a:endParaRPr lang="es-ES" sz="1700" dirty="0"/>
          </a:p>
          <a:p>
            <a:pPr marL="0" indent="0" algn="ctr">
              <a:buNone/>
            </a:pPr>
            <a:r>
              <a:rPr lang="es-ES" sz="1700" b="0" i="0" dirty="0">
                <a:effectLst/>
                <a:latin typeface="Open Sans" panose="020B0606030504020204" pitchFamily="34" charset="0"/>
              </a:rPr>
              <a:t>La IA generativa, como GPT-4 de </a:t>
            </a:r>
            <a:r>
              <a:rPr lang="es-ES" sz="1700" b="0" i="0" dirty="0" err="1">
                <a:effectLst/>
                <a:latin typeface="Open Sans" panose="020B0606030504020204" pitchFamily="34" charset="0"/>
              </a:rPr>
              <a:t>OpenAI</a:t>
            </a:r>
            <a:r>
              <a:rPr lang="es-ES" sz="1700" b="0" i="0" dirty="0">
                <a:effectLst/>
                <a:latin typeface="Open Sans" panose="020B0606030504020204" pitchFamily="34" charset="0"/>
              </a:rPr>
              <a:t>, </a:t>
            </a:r>
            <a:r>
              <a:rPr lang="es-ES" sz="1700" b="1" i="0" dirty="0">
                <a:effectLst/>
                <a:latin typeface="Open Sans" panose="020B0606030504020204" pitchFamily="34" charset="0"/>
              </a:rPr>
              <a:t>requiere una enorme potencia computacional, demandando grandes cantidades de electricidad y aumentando las emisiones de CO₂. </a:t>
            </a:r>
            <a:r>
              <a:rPr lang="es-ES" sz="1700" b="0" i="0" dirty="0">
                <a:effectLst/>
                <a:latin typeface="Open Sans" panose="020B0606030504020204" pitchFamily="34" charset="0"/>
              </a:rPr>
              <a:t>Además, el enfriamiento del hardware consume </a:t>
            </a:r>
            <a:r>
              <a:rPr lang="es-ES" sz="1700" b="0" i="0" u="sng" dirty="0">
                <a:effectLst/>
                <a:latin typeface="Open Sans" panose="020B0606030504020204" pitchFamily="34" charset="0"/>
              </a:rPr>
              <a:t>grandes volúmenes de agua, afectando</a:t>
            </a:r>
            <a:r>
              <a:rPr lang="es-ES" sz="1700" b="0" i="0" dirty="0">
                <a:effectLst/>
                <a:latin typeface="Open Sans" panose="020B0606030504020204" pitchFamily="34" charset="0"/>
              </a:rPr>
              <a:t> los ecosistemas locales. </a:t>
            </a:r>
            <a:endParaRPr lang="es-ES" sz="1700" dirty="0"/>
          </a:p>
        </p:txBody>
      </p:sp>
      <p:pic>
        <p:nvPicPr>
          <p:cNvPr id="4" name="Picture 2" descr="El impacto medioambiental de la IA generativa, en cinco cifras | Zientzia  eta Teknologia | GAIAK">
            <a:extLst>
              <a:ext uri="{FF2B5EF4-FFF2-40B4-BE49-F238E27FC236}">
                <a16:creationId xmlns:a16="http://schemas.microsoft.com/office/drawing/2014/main" id="{B5C58DCD-FABB-454B-3336-1CC4F2F40B5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987672" y="1133490"/>
            <a:ext cx="6389346" cy="46003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66277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A2E7C1E-2B5A-4BBA-AE51-1CD8C19309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6">
            <a:extLst>
              <a:ext uri="{FF2B5EF4-FFF2-40B4-BE49-F238E27FC236}">
                <a16:creationId xmlns:a16="http://schemas.microsoft.com/office/drawing/2014/main" id="{43DF76B1-5174-4FAF-9D19-FFEE984268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38200" y="720953"/>
            <a:ext cx="10515600" cy="5416094"/>
          </a:xfrm>
          <a:custGeom>
            <a:avLst/>
            <a:gdLst>
              <a:gd name="connsiteX0" fmla="*/ 0 w 10515600"/>
              <a:gd name="connsiteY0" fmla="*/ 0 h 5416094"/>
              <a:gd name="connsiteX1" fmla="*/ 552069 w 10515600"/>
              <a:gd name="connsiteY1" fmla="*/ 0 h 5416094"/>
              <a:gd name="connsiteX2" fmla="*/ 893826 w 10515600"/>
              <a:gd name="connsiteY2" fmla="*/ 0 h 5416094"/>
              <a:gd name="connsiteX3" fmla="*/ 1761363 w 10515600"/>
              <a:gd name="connsiteY3" fmla="*/ 0 h 5416094"/>
              <a:gd name="connsiteX4" fmla="*/ 2313432 w 10515600"/>
              <a:gd name="connsiteY4" fmla="*/ 0 h 5416094"/>
              <a:gd name="connsiteX5" fmla="*/ 2865501 w 10515600"/>
              <a:gd name="connsiteY5" fmla="*/ 0 h 5416094"/>
              <a:gd name="connsiteX6" fmla="*/ 3733038 w 10515600"/>
              <a:gd name="connsiteY6" fmla="*/ 0 h 5416094"/>
              <a:gd name="connsiteX7" fmla="*/ 4179951 w 10515600"/>
              <a:gd name="connsiteY7" fmla="*/ 0 h 5416094"/>
              <a:gd name="connsiteX8" fmla="*/ 5047488 w 10515600"/>
              <a:gd name="connsiteY8" fmla="*/ 0 h 5416094"/>
              <a:gd name="connsiteX9" fmla="*/ 5915025 w 10515600"/>
              <a:gd name="connsiteY9" fmla="*/ 0 h 5416094"/>
              <a:gd name="connsiteX10" fmla="*/ 6572250 w 10515600"/>
              <a:gd name="connsiteY10" fmla="*/ 0 h 5416094"/>
              <a:gd name="connsiteX11" fmla="*/ 7439787 w 10515600"/>
              <a:gd name="connsiteY11" fmla="*/ 0 h 5416094"/>
              <a:gd name="connsiteX12" fmla="*/ 7991856 w 10515600"/>
              <a:gd name="connsiteY12" fmla="*/ 0 h 5416094"/>
              <a:gd name="connsiteX13" fmla="*/ 8543925 w 10515600"/>
              <a:gd name="connsiteY13" fmla="*/ 0 h 5416094"/>
              <a:gd name="connsiteX14" fmla="*/ 9306306 w 10515600"/>
              <a:gd name="connsiteY14" fmla="*/ 0 h 5416094"/>
              <a:gd name="connsiteX15" fmla="*/ 9858375 w 10515600"/>
              <a:gd name="connsiteY15" fmla="*/ 0 h 5416094"/>
              <a:gd name="connsiteX16" fmla="*/ 10515600 w 10515600"/>
              <a:gd name="connsiteY16" fmla="*/ 0 h 5416094"/>
              <a:gd name="connsiteX17" fmla="*/ 10515600 w 10515600"/>
              <a:gd name="connsiteY17" fmla="*/ 785334 h 5416094"/>
              <a:gd name="connsiteX18" fmla="*/ 10515600 w 10515600"/>
              <a:gd name="connsiteY18" fmla="*/ 1516506 h 5416094"/>
              <a:gd name="connsiteX19" fmla="*/ 10515600 w 10515600"/>
              <a:gd name="connsiteY19" fmla="*/ 2247679 h 5416094"/>
              <a:gd name="connsiteX20" fmla="*/ 10515600 w 10515600"/>
              <a:gd name="connsiteY20" fmla="*/ 2762208 h 5416094"/>
              <a:gd name="connsiteX21" fmla="*/ 10515600 w 10515600"/>
              <a:gd name="connsiteY21" fmla="*/ 3330898 h 5416094"/>
              <a:gd name="connsiteX22" fmla="*/ 10515600 w 10515600"/>
              <a:gd name="connsiteY22" fmla="*/ 4062071 h 5416094"/>
              <a:gd name="connsiteX23" fmla="*/ 10515600 w 10515600"/>
              <a:gd name="connsiteY23" fmla="*/ 4684921 h 5416094"/>
              <a:gd name="connsiteX24" fmla="*/ 10515600 w 10515600"/>
              <a:gd name="connsiteY24" fmla="*/ 5416094 h 5416094"/>
              <a:gd name="connsiteX25" fmla="*/ 9753219 w 10515600"/>
              <a:gd name="connsiteY25" fmla="*/ 5416094 h 5416094"/>
              <a:gd name="connsiteX26" fmla="*/ 9411462 w 10515600"/>
              <a:gd name="connsiteY26" fmla="*/ 5416094 h 5416094"/>
              <a:gd name="connsiteX27" fmla="*/ 8754237 w 10515600"/>
              <a:gd name="connsiteY27" fmla="*/ 5416094 h 5416094"/>
              <a:gd name="connsiteX28" fmla="*/ 8307324 w 10515600"/>
              <a:gd name="connsiteY28" fmla="*/ 5416094 h 5416094"/>
              <a:gd name="connsiteX29" fmla="*/ 7544943 w 10515600"/>
              <a:gd name="connsiteY29" fmla="*/ 5416094 h 5416094"/>
              <a:gd name="connsiteX30" fmla="*/ 7098030 w 10515600"/>
              <a:gd name="connsiteY30" fmla="*/ 5416094 h 5416094"/>
              <a:gd name="connsiteX31" fmla="*/ 6335649 w 10515600"/>
              <a:gd name="connsiteY31" fmla="*/ 5416094 h 5416094"/>
              <a:gd name="connsiteX32" fmla="*/ 5993892 w 10515600"/>
              <a:gd name="connsiteY32" fmla="*/ 5416094 h 5416094"/>
              <a:gd name="connsiteX33" fmla="*/ 5231511 w 10515600"/>
              <a:gd name="connsiteY33" fmla="*/ 5416094 h 5416094"/>
              <a:gd name="connsiteX34" fmla="*/ 4784598 w 10515600"/>
              <a:gd name="connsiteY34" fmla="*/ 5416094 h 5416094"/>
              <a:gd name="connsiteX35" fmla="*/ 4442841 w 10515600"/>
              <a:gd name="connsiteY35" fmla="*/ 5416094 h 5416094"/>
              <a:gd name="connsiteX36" fmla="*/ 3995928 w 10515600"/>
              <a:gd name="connsiteY36" fmla="*/ 5416094 h 5416094"/>
              <a:gd name="connsiteX37" fmla="*/ 3233547 w 10515600"/>
              <a:gd name="connsiteY37" fmla="*/ 5416094 h 5416094"/>
              <a:gd name="connsiteX38" fmla="*/ 2786634 w 10515600"/>
              <a:gd name="connsiteY38" fmla="*/ 5416094 h 5416094"/>
              <a:gd name="connsiteX39" fmla="*/ 2444877 w 10515600"/>
              <a:gd name="connsiteY39" fmla="*/ 5416094 h 5416094"/>
              <a:gd name="connsiteX40" fmla="*/ 1997964 w 10515600"/>
              <a:gd name="connsiteY40" fmla="*/ 5416094 h 5416094"/>
              <a:gd name="connsiteX41" fmla="*/ 1445895 w 10515600"/>
              <a:gd name="connsiteY41" fmla="*/ 5416094 h 5416094"/>
              <a:gd name="connsiteX42" fmla="*/ 788670 w 10515600"/>
              <a:gd name="connsiteY42" fmla="*/ 5416094 h 5416094"/>
              <a:gd name="connsiteX43" fmla="*/ 0 w 10515600"/>
              <a:gd name="connsiteY43" fmla="*/ 5416094 h 5416094"/>
              <a:gd name="connsiteX44" fmla="*/ 0 w 10515600"/>
              <a:gd name="connsiteY44" fmla="*/ 4630760 h 5416094"/>
              <a:gd name="connsiteX45" fmla="*/ 0 w 10515600"/>
              <a:gd name="connsiteY45" fmla="*/ 3953749 h 5416094"/>
              <a:gd name="connsiteX46" fmla="*/ 0 w 10515600"/>
              <a:gd name="connsiteY46" fmla="*/ 3276737 h 5416094"/>
              <a:gd name="connsiteX47" fmla="*/ 0 w 10515600"/>
              <a:gd name="connsiteY47" fmla="*/ 2599725 h 5416094"/>
              <a:gd name="connsiteX48" fmla="*/ 0 w 10515600"/>
              <a:gd name="connsiteY48" fmla="*/ 1922713 h 5416094"/>
              <a:gd name="connsiteX49" fmla="*/ 0 w 10515600"/>
              <a:gd name="connsiteY49" fmla="*/ 1299863 h 5416094"/>
              <a:gd name="connsiteX50" fmla="*/ 0 w 10515600"/>
              <a:gd name="connsiteY50" fmla="*/ 0 h 5416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0515600" h="5416094"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24919" y="196329"/>
                  <a:pt x="10549062" y="488432"/>
                  <a:pt x="10515600" y="785334"/>
                </a:cubicBezTo>
                <a:cubicBezTo>
                  <a:pt x="10482138" y="1082236"/>
                  <a:pt x="10536385" y="1323726"/>
                  <a:pt x="10515600" y="1516506"/>
                </a:cubicBezTo>
                <a:cubicBezTo>
                  <a:pt x="10494815" y="1709286"/>
                  <a:pt x="10546328" y="2097632"/>
                  <a:pt x="10515600" y="2247679"/>
                </a:cubicBezTo>
                <a:cubicBezTo>
                  <a:pt x="10484872" y="2397726"/>
                  <a:pt x="10491771" y="2577292"/>
                  <a:pt x="10515600" y="2762208"/>
                </a:cubicBezTo>
                <a:cubicBezTo>
                  <a:pt x="10539429" y="2947124"/>
                  <a:pt x="10511007" y="3105736"/>
                  <a:pt x="10515600" y="3330898"/>
                </a:cubicBezTo>
                <a:cubicBezTo>
                  <a:pt x="10520194" y="3556060"/>
                  <a:pt x="10497393" y="3882611"/>
                  <a:pt x="10515600" y="4062071"/>
                </a:cubicBezTo>
                <a:cubicBezTo>
                  <a:pt x="10533807" y="4241531"/>
                  <a:pt x="10544791" y="4505155"/>
                  <a:pt x="10515600" y="4684921"/>
                </a:cubicBezTo>
                <a:cubicBezTo>
                  <a:pt x="10486410" y="4864687"/>
                  <a:pt x="10497356" y="5246484"/>
                  <a:pt x="10515600" y="5416094"/>
                </a:cubicBezTo>
                <a:cubicBezTo>
                  <a:pt x="10245623" y="5445692"/>
                  <a:pt x="10029676" y="5415505"/>
                  <a:pt x="9753219" y="5416094"/>
                </a:cubicBezTo>
                <a:cubicBezTo>
                  <a:pt x="9476762" y="5416683"/>
                  <a:pt x="9553148" y="5422760"/>
                  <a:pt x="9411462" y="5416094"/>
                </a:cubicBezTo>
                <a:cubicBezTo>
                  <a:pt x="9269776" y="5409428"/>
                  <a:pt x="8927709" y="5385012"/>
                  <a:pt x="8754237" y="5416094"/>
                </a:cubicBezTo>
                <a:cubicBezTo>
                  <a:pt x="8580766" y="5447176"/>
                  <a:pt x="8413264" y="5410024"/>
                  <a:pt x="8307324" y="5416094"/>
                </a:cubicBezTo>
                <a:cubicBezTo>
                  <a:pt x="8201384" y="5422164"/>
                  <a:pt x="7912690" y="5421686"/>
                  <a:pt x="7544943" y="5416094"/>
                </a:cubicBezTo>
                <a:cubicBezTo>
                  <a:pt x="7177196" y="5410502"/>
                  <a:pt x="7304235" y="5418502"/>
                  <a:pt x="7098030" y="5416094"/>
                </a:cubicBezTo>
                <a:cubicBezTo>
                  <a:pt x="6891825" y="5413686"/>
                  <a:pt x="6541479" y="5434609"/>
                  <a:pt x="6335649" y="5416094"/>
                </a:cubicBezTo>
                <a:cubicBezTo>
                  <a:pt x="6129819" y="5397579"/>
                  <a:pt x="6106541" y="5402791"/>
                  <a:pt x="5993892" y="5416094"/>
                </a:cubicBezTo>
                <a:cubicBezTo>
                  <a:pt x="5881243" y="5429397"/>
                  <a:pt x="5545248" y="5437743"/>
                  <a:pt x="5231511" y="5416094"/>
                </a:cubicBezTo>
                <a:cubicBezTo>
                  <a:pt x="4917774" y="5394445"/>
                  <a:pt x="4963237" y="5426599"/>
                  <a:pt x="4784598" y="5416094"/>
                </a:cubicBezTo>
                <a:cubicBezTo>
                  <a:pt x="4605959" y="5405589"/>
                  <a:pt x="4605904" y="5406658"/>
                  <a:pt x="4442841" y="5416094"/>
                </a:cubicBezTo>
                <a:cubicBezTo>
                  <a:pt x="4279778" y="5425530"/>
                  <a:pt x="4177180" y="5426138"/>
                  <a:pt x="3995928" y="5416094"/>
                </a:cubicBezTo>
                <a:cubicBezTo>
                  <a:pt x="3814676" y="5406050"/>
                  <a:pt x="3516440" y="5429234"/>
                  <a:pt x="3233547" y="5416094"/>
                </a:cubicBezTo>
                <a:cubicBezTo>
                  <a:pt x="2950654" y="5402954"/>
                  <a:pt x="2884354" y="5436103"/>
                  <a:pt x="2786634" y="5416094"/>
                </a:cubicBezTo>
                <a:cubicBezTo>
                  <a:pt x="2688914" y="5396085"/>
                  <a:pt x="2522958" y="5423232"/>
                  <a:pt x="2444877" y="5416094"/>
                </a:cubicBezTo>
                <a:cubicBezTo>
                  <a:pt x="2366796" y="5408956"/>
                  <a:pt x="2104768" y="5395479"/>
                  <a:pt x="1997964" y="5416094"/>
                </a:cubicBezTo>
                <a:cubicBezTo>
                  <a:pt x="1891160" y="5436709"/>
                  <a:pt x="1573016" y="5412376"/>
                  <a:pt x="1445895" y="5416094"/>
                </a:cubicBezTo>
                <a:cubicBezTo>
                  <a:pt x="1318774" y="5419812"/>
                  <a:pt x="986443" y="5400529"/>
                  <a:pt x="788670" y="5416094"/>
                </a:cubicBezTo>
                <a:cubicBezTo>
                  <a:pt x="590897" y="5431659"/>
                  <a:pt x="363709" y="5381266"/>
                  <a:pt x="0" y="5416094"/>
                </a:cubicBezTo>
                <a:cubicBezTo>
                  <a:pt x="-22973" y="5218643"/>
                  <a:pt x="-26699" y="5010779"/>
                  <a:pt x="0" y="4630760"/>
                </a:cubicBezTo>
                <a:cubicBezTo>
                  <a:pt x="26699" y="4250741"/>
                  <a:pt x="-15389" y="4196664"/>
                  <a:pt x="0" y="3953749"/>
                </a:cubicBezTo>
                <a:cubicBezTo>
                  <a:pt x="15389" y="3710834"/>
                  <a:pt x="468" y="3611311"/>
                  <a:pt x="0" y="3276737"/>
                </a:cubicBezTo>
                <a:cubicBezTo>
                  <a:pt x="-468" y="2942163"/>
                  <a:pt x="15360" y="2781998"/>
                  <a:pt x="0" y="2599725"/>
                </a:cubicBezTo>
                <a:cubicBezTo>
                  <a:pt x="-15360" y="2417452"/>
                  <a:pt x="14816" y="2100232"/>
                  <a:pt x="0" y="1922713"/>
                </a:cubicBezTo>
                <a:cubicBezTo>
                  <a:pt x="-14816" y="1745194"/>
                  <a:pt x="-24648" y="1604167"/>
                  <a:pt x="0" y="1299863"/>
                </a:cubicBezTo>
                <a:cubicBezTo>
                  <a:pt x="24648" y="995559"/>
                  <a:pt x="2182" y="279525"/>
                  <a:pt x="0" y="0"/>
                </a:cubicBezTo>
                <a:close/>
              </a:path>
            </a:pathLst>
          </a:custGeom>
          <a:noFill/>
          <a:ln w="47625" cap="rnd">
            <a:solidFill>
              <a:schemeClr val="accent2"/>
            </a:solidFill>
            <a:round/>
            <a:extLst>
              <a:ext uri="{C807C97D-BFC1-408E-A445-0C87EB9F89A2}">
                <ask:lineSketchStyleProps xmlns:ask="http://schemas.microsoft.com/office/drawing/2018/sketchyshapes" xmln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Tabla 4">
            <a:extLst>
              <a:ext uri="{FF2B5EF4-FFF2-40B4-BE49-F238E27FC236}">
                <a16:creationId xmlns:a16="http://schemas.microsoft.com/office/drawing/2014/main" id="{E4C9EF6C-2363-C930-AD11-AA0063EAEEC3}"/>
              </a:ext>
            </a:extLst>
          </p:cNvPr>
          <p:cNvGraphicFramePr>
            <a:graphicFrameLocks noGrp="1"/>
          </p:cNvGraphicFramePr>
          <p:nvPr>
            <p:extLst>
              <p:ext uri="{D42A27DB-BD31-4B8C-83A1-F6EECF244321}">
                <p14:modId xmlns:p14="http://schemas.microsoft.com/office/powerpoint/2010/main" val="1305400883"/>
              </p:ext>
            </p:extLst>
          </p:nvPr>
        </p:nvGraphicFramePr>
        <p:xfrm>
          <a:off x="1273884" y="914400"/>
          <a:ext cx="9568033" cy="4968827"/>
        </p:xfrm>
        <a:graphic>
          <a:graphicData uri="http://schemas.openxmlformats.org/drawingml/2006/table">
            <a:tbl>
              <a:tblPr firstRow="1" bandRow="1">
                <a:noFill/>
              </a:tblPr>
              <a:tblGrid>
                <a:gridCol w="1610924">
                  <a:extLst>
                    <a:ext uri="{9D8B030D-6E8A-4147-A177-3AD203B41FA5}">
                      <a16:colId xmlns:a16="http://schemas.microsoft.com/office/drawing/2014/main" val="348793077"/>
                    </a:ext>
                  </a:extLst>
                </a:gridCol>
                <a:gridCol w="4973694">
                  <a:extLst>
                    <a:ext uri="{9D8B030D-6E8A-4147-A177-3AD203B41FA5}">
                      <a16:colId xmlns:a16="http://schemas.microsoft.com/office/drawing/2014/main" val="3413671665"/>
                    </a:ext>
                  </a:extLst>
                </a:gridCol>
                <a:gridCol w="2983415">
                  <a:extLst>
                    <a:ext uri="{9D8B030D-6E8A-4147-A177-3AD203B41FA5}">
                      <a16:colId xmlns:a16="http://schemas.microsoft.com/office/drawing/2014/main" val="2415012687"/>
                    </a:ext>
                  </a:extLst>
                </a:gridCol>
              </a:tblGrid>
              <a:tr h="400708">
                <a:tc>
                  <a:txBody>
                    <a:bodyPr/>
                    <a:lstStyle/>
                    <a:p>
                      <a:pPr algn="ctr" fontAlgn="ctr"/>
                      <a:r>
                        <a:rPr lang="es-ES" sz="1700" b="0" i="0" u="none" strike="noStrike" cap="none" spc="0">
                          <a:solidFill>
                            <a:schemeClr val="tx1"/>
                          </a:solidFill>
                          <a:effectLst/>
                          <a:latin typeface="+mn-lt"/>
                        </a:rPr>
                        <a:t>Tipo de IA</a:t>
                      </a:r>
                    </a:p>
                  </a:txBody>
                  <a:tcPr marL="48087" marR="48087" marT="9597" marB="96175" anchor="b">
                    <a:lnL w="12700" cmpd="sng">
                      <a:noFill/>
                    </a:lnL>
                    <a:lnR w="12700" cmpd="sng">
                      <a:noFill/>
                    </a:lnR>
                    <a:lnT w="9525" cap="flat" cmpd="sng" algn="ctr">
                      <a:noFill/>
                      <a:prstDash val="solid"/>
                    </a:lnT>
                    <a:lnB w="38100" cmpd="sng">
                      <a:noFill/>
                    </a:lnB>
                    <a:noFill/>
                  </a:tcPr>
                </a:tc>
                <a:tc>
                  <a:txBody>
                    <a:bodyPr/>
                    <a:lstStyle/>
                    <a:p>
                      <a:pPr algn="ctr" fontAlgn="ctr"/>
                      <a:r>
                        <a:rPr lang="es-ES" sz="1700" b="0" i="0" u="none" strike="noStrike" cap="none" spc="0">
                          <a:solidFill>
                            <a:schemeClr val="tx1"/>
                          </a:solidFill>
                          <a:effectLst/>
                          <a:latin typeface="+mn-lt"/>
                        </a:rPr>
                        <a:t>Descripción</a:t>
                      </a:r>
                    </a:p>
                  </a:txBody>
                  <a:tcPr marL="48087" marR="48087" marT="9597" marB="96175" anchor="b">
                    <a:lnL w="12700" cmpd="sng">
                      <a:noFill/>
                    </a:lnL>
                    <a:lnR w="12700" cmpd="sng">
                      <a:noFill/>
                    </a:lnR>
                    <a:lnT w="9525" cap="flat" cmpd="sng" algn="ctr">
                      <a:noFill/>
                      <a:prstDash val="solid"/>
                    </a:lnT>
                    <a:lnB w="38100" cmpd="sng">
                      <a:noFill/>
                    </a:lnB>
                    <a:noFill/>
                  </a:tcPr>
                </a:tc>
                <a:tc>
                  <a:txBody>
                    <a:bodyPr/>
                    <a:lstStyle/>
                    <a:p>
                      <a:pPr algn="ctr" fontAlgn="ctr"/>
                      <a:r>
                        <a:rPr lang="es-ES" sz="1700" b="0" i="0" u="none" strike="noStrike" cap="none" spc="0">
                          <a:solidFill>
                            <a:schemeClr val="tx1"/>
                          </a:solidFill>
                          <a:effectLst/>
                          <a:latin typeface="+mn-lt"/>
                        </a:rPr>
                        <a:t>Ejemplos</a:t>
                      </a:r>
                    </a:p>
                  </a:txBody>
                  <a:tcPr marL="48087" marR="48087" marT="9597" marB="96175" anchor="b">
                    <a:lnL w="12700" cmpd="sng">
                      <a:noFill/>
                    </a:lnL>
                    <a:lnR w="12700" cmpd="sng">
                      <a:noFill/>
                    </a:lnR>
                    <a:lnT w="9525" cap="flat" cmpd="sng" algn="ctr">
                      <a:noFill/>
                      <a:prstDash val="solid"/>
                    </a:lnT>
                    <a:lnB w="38100" cmpd="sng">
                      <a:noFill/>
                    </a:lnB>
                    <a:noFill/>
                  </a:tcPr>
                </a:tc>
                <a:extLst>
                  <a:ext uri="{0D108BD9-81ED-4DB2-BD59-A6C34878D82A}">
                    <a16:rowId xmlns:a16="http://schemas.microsoft.com/office/drawing/2014/main" val="3705651041"/>
                  </a:ext>
                </a:extLst>
              </a:tr>
              <a:tr h="528941">
                <a:tc>
                  <a:txBody>
                    <a:bodyPr/>
                    <a:lstStyle/>
                    <a:p>
                      <a:pPr algn="l" fontAlgn="ctr"/>
                      <a:r>
                        <a:rPr lang="es-ES" sz="1300" b="1" i="0" u="none" strike="noStrike" cap="none" spc="0">
                          <a:solidFill>
                            <a:schemeClr val="tx1"/>
                          </a:solidFill>
                          <a:effectLst/>
                          <a:latin typeface="+mn-lt"/>
                        </a:rPr>
                        <a:t>IA Analítica</a:t>
                      </a:r>
                      <a:endParaRPr lang="es-ES" sz="1300" b="0" i="0" u="none" strike="noStrike" cap="none" spc="0">
                        <a:solidFill>
                          <a:schemeClr val="tx1"/>
                        </a:solidFill>
                        <a:effectLst/>
                        <a:latin typeface="+mn-lt"/>
                      </a:endParaRPr>
                    </a:p>
                  </a:txBody>
                  <a:tcPr marL="48087" marR="48087" marT="9597" marB="96175" anchor="ctr">
                    <a:lnL w="12700" cmpd="sng">
                      <a:noFill/>
                      <a:prstDash val="solid"/>
                    </a:lnL>
                    <a:lnR w="12700" cmpd="sng">
                      <a:noFill/>
                      <a:prstDash val="solid"/>
                    </a:lnR>
                    <a:lnT w="38100" cmpd="sng">
                      <a:noFill/>
                    </a:lnT>
                    <a:lnB w="12700" cap="flat" cmpd="sng" algn="ctr">
                      <a:solidFill>
                        <a:schemeClr val="accent1"/>
                      </a:solidFill>
                      <a:prstDash val="solid"/>
                    </a:lnB>
                    <a:noFill/>
                  </a:tcPr>
                </a:tc>
                <a:tc>
                  <a:txBody>
                    <a:bodyPr/>
                    <a:lstStyle/>
                    <a:p>
                      <a:pPr algn="l" fontAlgn="ctr"/>
                      <a:r>
                        <a:rPr lang="es-ES" sz="1300" b="0" i="0" u="none" strike="noStrike" cap="none" spc="0">
                          <a:solidFill>
                            <a:schemeClr val="tx1"/>
                          </a:solidFill>
                          <a:effectLst/>
                          <a:latin typeface="+mn-lt"/>
                        </a:rPr>
                        <a:t>Se centra en analizar datos para identificar patrones y tomar decisiones basadas en estos.</a:t>
                      </a:r>
                    </a:p>
                  </a:txBody>
                  <a:tcPr marL="48087" marR="48087" marT="9597" marB="96175" anchor="ctr">
                    <a:lnL w="12700" cmpd="sng">
                      <a:noFill/>
                      <a:prstDash val="solid"/>
                    </a:lnL>
                    <a:lnR w="12700" cmpd="sng">
                      <a:noFill/>
                      <a:prstDash val="solid"/>
                    </a:lnR>
                    <a:lnT w="38100" cmpd="sng">
                      <a:noFill/>
                    </a:lnT>
                    <a:lnB w="12700" cap="flat" cmpd="sng" algn="ctr">
                      <a:solidFill>
                        <a:schemeClr val="accent1"/>
                      </a:solidFill>
                      <a:prstDash val="solid"/>
                    </a:lnB>
                    <a:noFill/>
                  </a:tcPr>
                </a:tc>
                <a:tc>
                  <a:txBody>
                    <a:bodyPr/>
                    <a:lstStyle/>
                    <a:p>
                      <a:pPr algn="l" fontAlgn="ctr"/>
                      <a:r>
                        <a:rPr lang="es-ES" sz="1300" b="0" i="0" u="none" strike="noStrike" cap="none" spc="0">
                          <a:solidFill>
                            <a:schemeClr val="tx1"/>
                          </a:solidFill>
                          <a:effectLst/>
                          <a:latin typeface="+mn-lt"/>
                        </a:rPr>
                        <a:t>Sistemas de recomendación, análisis predictivo</a:t>
                      </a:r>
                    </a:p>
                  </a:txBody>
                  <a:tcPr marL="48087" marR="48087" marT="9597" marB="96175" anchor="ctr">
                    <a:lnL w="12700" cmpd="sng">
                      <a:noFill/>
                      <a:prstDash val="solid"/>
                    </a:lnL>
                    <a:lnR w="12700" cmpd="sng">
                      <a:noFill/>
                      <a:prstDash val="solid"/>
                    </a:lnR>
                    <a:lnT w="38100" cmpd="sng">
                      <a:noFill/>
                    </a:lnT>
                    <a:lnB w="12700" cap="flat" cmpd="sng" algn="ctr">
                      <a:solidFill>
                        <a:schemeClr val="accent1"/>
                      </a:solidFill>
                      <a:prstDash val="solid"/>
                    </a:lnB>
                    <a:noFill/>
                  </a:tcPr>
                </a:tc>
                <a:extLst>
                  <a:ext uri="{0D108BD9-81ED-4DB2-BD59-A6C34878D82A}">
                    <a16:rowId xmlns:a16="http://schemas.microsoft.com/office/drawing/2014/main" val="1848651719"/>
                  </a:ext>
                </a:extLst>
              </a:tr>
              <a:tr h="528941">
                <a:tc>
                  <a:txBody>
                    <a:bodyPr/>
                    <a:lstStyle/>
                    <a:p>
                      <a:pPr algn="l" fontAlgn="ctr"/>
                      <a:r>
                        <a:rPr lang="es-ES" sz="1300" b="1" i="0" u="none" strike="noStrike" cap="none" spc="0">
                          <a:solidFill>
                            <a:schemeClr val="tx1"/>
                          </a:solidFill>
                          <a:effectLst/>
                          <a:latin typeface="+mn-lt"/>
                        </a:rPr>
                        <a:t>IA Generativa</a:t>
                      </a:r>
                      <a:endParaRPr lang="es-ES" sz="1300" b="0" i="0" u="none" strike="noStrike" cap="none" spc="0">
                        <a:solidFill>
                          <a:schemeClr val="tx1"/>
                        </a:solidFill>
                        <a:effectLst/>
                        <a:latin typeface="+mn-lt"/>
                      </a:endParaRPr>
                    </a:p>
                  </a:txBody>
                  <a:tcPr marL="48087" marR="48087" marT="9597" marB="96175" anchor="ctr">
                    <a:lnL w="12700" cmpd="sng">
                      <a:noFill/>
                      <a:prstDash val="solid"/>
                    </a:lnL>
                    <a:lnR w="12700" cmpd="sng">
                      <a:noFill/>
                      <a:prstDash val="solid"/>
                    </a:lnR>
                    <a:lnT w="12700" cap="flat" cmpd="sng" algn="ctr">
                      <a:solidFill>
                        <a:schemeClr val="accent1"/>
                      </a:solidFill>
                      <a:prstDash val="solid"/>
                    </a:lnT>
                    <a:lnB w="12700" cmpd="sng">
                      <a:noFill/>
                      <a:prstDash val="solid"/>
                    </a:lnB>
                    <a:solidFill>
                      <a:schemeClr val="bg1">
                        <a:lumMod val="95000"/>
                      </a:schemeClr>
                    </a:solidFill>
                  </a:tcPr>
                </a:tc>
                <a:tc>
                  <a:txBody>
                    <a:bodyPr/>
                    <a:lstStyle/>
                    <a:p>
                      <a:pPr algn="l" fontAlgn="ctr"/>
                      <a:r>
                        <a:rPr lang="es-ES" sz="1300" b="0" i="0" u="none" strike="noStrike" cap="none" spc="0">
                          <a:solidFill>
                            <a:schemeClr val="tx1"/>
                          </a:solidFill>
                          <a:effectLst/>
                          <a:latin typeface="+mn-lt"/>
                        </a:rPr>
                        <a:t>Capaz de crear contenido nuevo, como texto, imágenes, música o videos.</a:t>
                      </a:r>
                    </a:p>
                  </a:txBody>
                  <a:tcPr marL="48087" marR="48087" marT="9597" marB="96175" anchor="ctr">
                    <a:lnL w="12700" cmpd="sng">
                      <a:noFill/>
                      <a:prstDash val="solid"/>
                    </a:lnL>
                    <a:lnR w="12700" cmpd="sng">
                      <a:noFill/>
                      <a:prstDash val="solid"/>
                    </a:lnR>
                    <a:lnT w="12700" cap="flat" cmpd="sng" algn="ctr">
                      <a:solidFill>
                        <a:schemeClr val="accent1"/>
                      </a:solidFill>
                      <a:prstDash val="solid"/>
                    </a:lnT>
                    <a:lnB w="12700" cmpd="sng">
                      <a:noFill/>
                      <a:prstDash val="solid"/>
                    </a:lnB>
                    <a:solidFill>
                      <a:schemeClr val="bg1">
                        <a:lumMod val="95000"/>
                      </a:schemeClr>
                    </a:solidFill>
                  </a:tcPr>
                </a:tc>
                <a:tc>
                  <a:txBody>
                    <a:bodyPr/>
                    <a:lstStyle/>
                    <a:p>
                      <a:pPr algn="l" fontAlgn="ctr"/>
                      <a:r>
                        <a:rPr lang="es-ES" sz="1300" b="0" i="0" u="none" strike="noStrike" cap="none" spc="0">
                          <a:solidFill>
                            <a:schemeClr val="tx1"/>
                          </a:solidFill>
                          <a:effectLst/>
                          <a:latin typeface="+mn-lt"/>
                        </a:rPr>
                        <a:t>ChatGPT, DALL·E, Sora</a:t>
                      </a:r>
                    </a:p>
                  </a:txBody>
                  <a:tcPr marL="48087" marR="48087" marT="9597" marB="96175" anchor="ctr">
                    <a:lnL w="12700" cmpd="sng">
                      <a:noFill/>
                      <a:prstDash val="solid"/>
                    </a:lnL>
                    <a:lnR w="12700" cmpd="sng">
                      <a:noFill/>
                      <a:prstDash val="solid"/>
                    </a:lnR>
                    <a:lnT w="12700" cap="flat" cmpd="sng" algn="ctr">
                      <a:solidFill>
                        <a:schemeClr val="accent1"/>
                      </a:solidFill>
                      <a:prstDash val="solid"/>
                    </a:lnT>
                    <a:lnB w="12700" cmpd="sng">
                      <a:noFill/>
                      <a:prstDash val="solid"/>
                    </a:lnB>
                    <a:solidFill>
                      <a:schemeClr val="bg1">
                        <a:lumMod val="95000"/>
                      </a:schemeClr>
                    </a:solidFill>
                  </a:tcPr>
                </a:tc>
                <a:extLst>
                  <a:ext uri="{0D108BD9-81ED-4DB2-BD59-A6C34878D82A}">
                    <a16:rowId xmlns:a16="http://schemas.microsoft.com/office/drawing/2014/main" val="1331961356"/>
                  </a:ext>
                </a:extLst>
              </a:tr>
              <a:tr h="528941">
                <a:tc>
                  <a:txBody>
                    <a:bodyPr/>
                    <a:lstStyle/>
                    <a:p>
                      <a:pPr algn="l" fontAlgn="ctr"/>
                      <a:r>
                        <a:rPr lang="es-ES" sz="1300" b="1" i="0" u="none" strike="noStrike" cap="none" spc="0">
                          <a:solidFill>
                            <a:schemeClr val="tx1"/>
                          </a:solidFill>
                          <a:effectLst/>
                          <a:latin typeface="+mn-lt"/>
                        </a:rPr>
                        <a:t>IA Predictiva</a:t>
                      </a:r>
                      <a:endParaRPr lang="es-ES" sz="1300" b="0" i="0" u="none" strike="noStrike" cap="none" spc="0">
                        <a:solidFill>
                          <a:schemeClr val="tx1"/>
                        </a:solidFill>
                        <a:effectLst/>
                        <a:latin typeface="+mn-lt"/>
                      </a:endParaRPr>
                    </a:p>
                  </a:txBody>
                  <a:tcPr marL="48087" marR="48087" marT="9597" marB="96175" anchor="ctr">
                    <a:lnL w="12700" cmpd="sng">
                      <a:noFill/>
                      <a:prstDash val="solid"/>
                    </a:lnL>
                    <a:lnR w="12700" cmpd="sng">
                      <a:noFill/>
                      <a:prstDash val="solid"/>
                    </a:lnR>
                    <a:lnT w="12700" cmpd="sng">
                      <a:noFill/>
                      <a:prstDash val="solid"/>
                    </a:lnT>
                    <a:lnB w="12700" cap="flat" cmpd="sng" algn="ctr">
                      <a:solidFill>
                        <a:schemeClr val="accent1"/>
                      </a:solidFill>
                      <a:prstDash val="solid"/>
                    </a:lnB>
                    <a:noFill/>
                  </a:tcPr>
                </a:tc>
                <a:tc>
                  <a:txBody>
                    <a:bodyPr/>
                    <a:lstStyle/>
                    <a:p>
                      <a:pPr algn="l" fontAlgn="ctr"/>
                      <a:r>
                        <a:rPr lang="es-ES" sz="1300" b="0" i="0" u="none" strike="noStrike" cap="none" spc="0">
                          <a:solidFill>
                            <a:schemeClr val="tx1"/>
                          </a:solidFill>
                          <a:effectLst/>
                          <a:latin typeface="+mn-lt"/>
                        </a:rPr>
                        <a:t>Utiliza modelos para prever resultados futuros basados en datos históricos.</a:t>
                      </a:r>
                    </a:p>
                  </a:txBody>
                  <a:tcPr marL="48087" marR="48087" marT="9597" marB="96175" anchor="ctr">
                    <a:lnL w="12700" cmpd="sng">
                      <a:noFill/>
                      <a:prstDash val="solid"/>
                    </a:lnL>
                    <a:lnR w="12700" cmpd="sng">
                      <a:noFill/>
                      <a:prstDash val="solid"/>
                    </a:lnR>
                    <a:lnT w="12700" cmpd="sng">
                      <a:noFill/>
                      <a:prstDash val="solid"/>
                    </a:lnT>
                    <a:lnB w="12700" cap="flat" cmpd="sng" algn="ctr">
                      <a:solidFill>
                        <a:schemeClr val="accent1"/>
                      </a:solidFill>
                      <a:prstDash val="solid"/>
                    </a:lnB>
                    <a:noFill/>
                  </a:tcPr>
                </a:tc>
                <a:tc>
                  <a:txBody>
                    <a:bodyPr/>
                    <a:lstStyle/>
                    <a:p>
                      <a:pPr algn="l" fontAlgn="ctr"/>
                      <a:r>
                        <a:rPr lang="es-ES" sz="1300" b="0" i="0" u="none" strike="noStrike" cap="none" spc="0">
                          <a:solidFill>
                            <a:schemeClr val="tx1"/>
                          </a:solidFill>
                          <a:effectLst/>
                          <a:latin typeface="+mn-lt"/>
                        </a:rPr>
                        <a:t>Modelos de predicción meteorológica, finanzas</a:t>
                      </a:r>
                    </a:p>
                  </a:txBody>
                  <a:tcPr marL="48087" marR="48087" marT="9597" marB="96175" anchor="ctr">
                    <a:lnL w="12700" cmpd="sng">
                      <a:noFill/>
                      <a:prstDash val="solid"/>
                    </a:lnL>
                    <a:lnR w="12700" cmpd="sng">
                      <a:noFill/>
                      <a:prstDash val="solid"/>
                    </a:lnR>
                    <a:lnT w="12700" cmpd="sng">
                      <a:noFill/>
                      <a:prstDash val="solid"/>
                    </a:lnT>
                    <a:lnB w="12700" cap="flat" cmpd="sng" algn="ctr">
                      <a:solidFill>
                        <a:schemeClr val="accent1"/>
                      </a:solidFill>
                      <a:prstDash val="solid"/>
                    </a:lnB>
                    <a:noFill/>
                  </a:tcPr>
                </a:tc>
                <a:extLst>
                  <a:ext uri="{0D108BD9-81ED-4DB2-BD59-A6C34878D82A}">
                    <a16:rowId xmlns:a16="http://schemas.microsoft.com/office/drawing/2014/main" val="546428785"/>
                  </a:ext>
                </a:extLst>
              </a:tr>
              <a:tr h="528941">
                <a:tc>
                  <a:txBody>
                    <a:bodyPr/>
                    <a:lstStyle/>
                    <a:p>
                      <a:pPr algn="l" fontAlgn="ctr"/>
                      <a:r>
                        <a:rPr lang="es-ES" sz="1300" b="1" i="0" u="none" strike="noStrike" cap="none" spc="0">
                          <a:solidFill>
                            <a:schemeClr val="tx1"/>
                          </a:solidFill>
                          <a:effectLst/>
                          <a:latin typeface="+mn-lt"/>
                        </a:rPr>
                        <a:t>IA Cognitiva</a:t>
                      </a:r>
                      <a:endParaRPr lang="es-ES" sz="1300" b="0" i="0" u="none" strike="noStrike" cap="none" spc="0">
                        <a:solidFill>
                          <a:schemeClr val="tx1"/>
                        </a:solidFill>
                        <a:effectLst/>
                        <a:latin typeface="+mn-lt"/>
                      </a:endParaRPr>
                    </a:p>
                  </a:txBody>
                  <a:tcPr marL="48087" marR="48087" marT="9597" marB="96175" anchor="ctr">
                    <a:lnL w="12700" cmpd="sng">
                      <a:noFill/>
                      <a:prstDash val="solid"/>
                    </a:lnL>
                    <a:lnR w="12700" cmpd="sng">
                      <a:noFill/>
                      <a:prstDash val="solid"/>
                    </a:lnR>
                    <a:lnT w="12700" cap="flat" cmpd="sng" algn="ctr">
                      <a:solidFill>
                        <a:schemeClr val="accent1"/>
                      </a:solidFill>
                      <a:prstDash val="solid"/>
                    </a:lnT>
                    <a:lnB w="12700" cmpd="sng">
                      <a:noFill/>
                      <a:prstDash val="solid"/>
                    </a:lnB>
                    <a:solidFill>
                      <a:schemeClr val="bg1">
                        <a:lumMod val="95000"/>
                      </a:schemeClr>
                    </a:solidFill>
                  </a:tcPr>
                </a:tc>
                <a:tc>
                  <a:txBody>
                    <a:bodyPr/>
                    <a:lstStyle/>
                    <a:p>
                      <a:pPr algn="l" fontAlgn="ctr"/>
                      <a:r>
                        <a:rPr lang="es-ES" sz="1300" b="0" i="0" u="none" strike="noStrike" cap="none" spc="0">
                          <a:solidFill>
                            <a:schemeClr val="tx1"/>
                          </a:solidFill>
                          <a:effectLst/>
                          <a:latin typeface="+mn-lt"/>
                        </a:rPr>
                        <a:t>Imita el funcionamiento humano en términos de aprendizaje y toma de decisiones.</a:t>
                      </a:r>
                    </a:p>
                  </a:txBody>
                  <a:tcPr marL="48087" marR="48087" marT="9597" marB="96175" anchor="ctr">
                    <a:lnL w="12700" cmpd="sng">
                      <a:noFill/>
                      <a:prstDash val="solid"/>
                    </a:lnL>
                    <a:lnR w="12700" cmpd="sng">
                      <a:noFill/>
                      <a:prstDash val="solid"/>
                    </a:lnR>
                    <a:lnT w="12700" cap="flat" cmpd="sng" algn="ctr">
                      <a:solidFill>
                        <a:schemeClr val="accent1"/>
                      </a:solidFill>
                      <a:prstDash val="solid"/>
                    </a:lnT>
                    <a:lnB w="12700" cmpd="sng">
                      <a:noFill/>
                      <a:prstDash val="solid"/>
                    </a:lnB>
                    <a:solidFill>
                      <a:schemeClr val="bg1">
                        <a:lumMod val="95000"/>
                      </a:schemeClr>
                    </a:solidFill>
                  </a:tcPr>
                </a:tc>
                <a:tc>
                  <a:txBody>
                    <a:bodyPr/>
                    <a:lstStyle/>
                    <a:p>
                      <a:pPr algn="l" fontAlgn="ctr"/>
                      <a:r>
                        <a:rPr lang="es-ES" sz="1300" b="0" i="0" u="none" strike="noStrike" cap="none" spc="0">
                          <a:solidFill>
                            <a:schemeClr val="tx1"/>
                          </a:solidFill>
                          <a:effectLst/>
                          <a:latin typeface="+mn-lt"/>
                        </a:rPr>
                        <a:t>IBM Watson, sistemas expertos</a:t>
                      </a:r>
                    </a:p>
                  </a:txBody>
                  <a:tcPr marL="48087" marR="48087" marT="9597" marB="96175" anchor="ctr">
                    <a:lnL w="12700" cmpd="sng">
                      <a:noFill/>
                      <a:prstDash val="solid"/>
                    </a:lnL>
                    <a:lnR w="12700" cmpd="sng">
                      <a:noFill/>
                      <a:prstDash val="solid"/>
                    </a:lnR>
                    <a:lnT w="12700" cap="flat" cmpd="sng" algn="ctr">
                      <a:solidFill>
                        <a:schemeClr val="accent1"/>
                      </a:solidFill>
                      <a:prstDash val="solid"/>
                    </a:lnT>
                    <a:lnB w="12700" cmpd="sng">
                      <a:noFill/>
                      <a:prstDash val="solid"/>
                    </a:lnB>
                    <a:solidFill>
                      <a:schemeClr val="bg1">
                        <a:lumMod val="95000"/>
                      </a:schemeClr>
                    </a:solidFill>
                  </a:tcPr>
                </a:tc>
                <a:extLst>
                  <a:ext uri="{0D108BD9-81ED-4DB2-BD59-A6C34878D82A}">
                    <a16:rowId xmlns:a16="http://schemas.microsoft.com/office/drawing/2014/main" val="3348692306"/>
                  </a:ext>
                </a:extLst>
              </a:tr>
              <a:tr h="528941">
                <a:tc>
                  <a:txBody>
                    <a:bodyPr/>
                    <a:lstStyle/>
                    <a:p>
                      <a:pPr algn="l" fontAlgn="ctr"/>
                      <a:r>
                        <a:rPr lang="es-ES" sz="1300" b="1" i="0" u="none" strike="noStrike" cap="none" spc="0">
                          <a:solidFill>
                            <a:schemeClr val="tx1"/>
                          </a:solidFill>
                          <a:effectLst/>
                          <a:latin typeface="+mn-lt"/>
                        </a:rPr>
                        <a:t>IA Conversacional</a:t>
                      </a:r>
                      <a:endParaRPr lang="es-ES" sz="1300" b="0" i="0" u="none" strike="noStrike" cap="none" spc="0">
                        <a:solidFill>
                          <a:schemeClr val="tx1"/>
                        </a:solidFill>
                        <a:effectLst/>
                        <a:latin typeface="+mn-lt"/>
                      </a:endParaRPr>
                    </a:p>
                  </a:txBody>
                  <a:tcPr marL="48087" marR="48087" marT="9597" marB="96175" anchor="ctr">
                    <a:lnL w="12700" cmpd="sng">
                      <a:noFill/>
                      <a:prstDash val="solid"/>
                    </a:lnL>
                    <a:lnR w="12700" cmpd="sng">
                      <a:noFill/>
                      <a:prstDash val="solid"/>
                    </a:lnR>
                    <a:lnT w="12700" cmpd="sng">
                      <a:noFill/>
                      <a:prstDash val="solid"/>
                    </a:lnT>
                    <a:lnB w="12700" cap="flat" cmpd="sng" algn="ctr">
                      <a:solidFill>
                        <a:schemeClr val="accent1"/>
                      </a:solidFill>
                      <a:prstDash val="solid"/>
                    </a:lnB>
                    <a:noFill/>
                  </a:tcPr>
                </a:tc>
                <a:tc>
                  <a:txBody>
                    <a:bodyPr/>
                    <a:lstStyle/>
                    <a:p>
                      <a:pPr algn="l" fontAlgn="ctr"/>
                      <a:r>
                        <a:rPr lang="es-ES" sz="1300" b="0" i="0" u="none" strike="noStrike" cap="none" spc="0">
                          <a:solidFill>
                            <a:schemeClr val="tx1"/>
                          </a:solidFill>
                          <a:effectLst/>
                          <a:latin typeface="+mn-lt"/>
                        </a:rPr>
                        <a:t>Diseñada para interactuar con los humanos a través del lenguaje natural.</a:t>
                      </a:r>
                    </a:p>
                  </a:txBody>
                  <a:tcPr marL="48087" marR="48087" marT="9597" marB="96175" anchor="ctr">
                    <a:lnL w="12700" cmpd="sng">
                      <a:noFill/>
                      <a:prstDash val="solid"/>
                    </a:lnL>
                    <a:lnR w="12700" cmpd="sng">
                      <a:noFill/>
                      <a:prstDash val="solid"/>
                    </a:lnR>
                    <a:lnT w="12700" cmpd="sng">
                      <a:noFill/>
                      <a:prstDash val="solid"/>
                    </a:lnT>
                    <a:lnB w="12700" cap="flat" cmpd="sng" algn="ctr">
                      <a:solidFill>
                        <a:schemeClr val="accent1"/>
                      </a:solidFill>
                      <a:prstDash val="solid"/>
                    </a:lnB>
                    <a:noFill/>
                  </a:tcPr>
                </a:tc>
                <a:tc>
                  <a:txBody>
                    <a:bodyPr/>
                    <a:lstStyle/>
                    <a:p>
                      <a:pPr algn="l" fontAlgn="ctr"/>
                      <a:r>
                        <a:rPr lang="es-ES" sz="1300" b="0" i="0" u="none" strike="noStrike" cap="none" spc="0">
                          <a:solidFill>
                            <a:schemeClr val="tx1"/>
                          </a:solidFill>
                          <a:effectLst/>
                          <a:latin typeface="+mn-lt"/>
                        </a:rPr>
                        <a:t>Asistentes virtuales (</a:t>
                      </a:r>
                      <a:r>
                        <a:rPr lang="es-ES" sz="1300" b="0" i="0" u="none" strike="noStrike" cap="none" spc="0" err="1">
                          <a:solidFill>
                            <a:schemeClr val="tx1"/>
                          </a:solidFill>
                          <a:effectLst/>
                          <a:latin typeface="+mn-lt"/>
                        </a:rPr>
                        <a:t>Siri</a:t>
                      </a:r>
                      <a:r>
                        <a:rPr lang="es-ES" sz="1300" b="0" i="0" u="none" strike="noStrike" cap="none" spc="0">
                          <a:solidFill>
                            <a:schemeClr val="tx1"/>
                          </a:solidFill>
                          <a:effectLst/>
                          <a:latin typeface="+mn-lt"/>
                        </a:rPr>
                        <a:t>, Alexa), Chatbots</a:t>
                      </a:r>
                    </a:p>
                  </a:txBody>
                  <a:tcPr marL="48087" marR="48087" marT="9597" marB="96175" anchor="ctr">
                    <a:lnL w="12700" cmpd="sng">
                      <a:noFill/>
                      <a:prstDash val="solid"/>
                    </a:lnL>
                    <a:lnR w="12700" cmpd="sng">
                      <a:noFill/>
                      <a:prstDash val="solid"/>
                    </a:lnR>
                    <a:lnT w="12700" cmpd="sng">
                      <a:noFill/>
                      <a:prstDash val="solid"/>
                    </a:lnT>
                    <a:lnB w="12700" cap="flat" cmpd="sng" algn="ctr">
                      <a:solidFill>
                        <a:schemeClr val="accent1"/>
                      </a:solidFill>
                      <a:prstDash val="solid"/>
                    </a:lnB>
                    <a:noFill/>
                  </a:tcPr>
                </a:tc>
                <a:extLst>
                  <a:ext uri="{0D108BD9-81ED-4DB2-BD59-A6C34878D82A}">
                    <a16:rowId xmlns:a16="http://schemas.microsoft.com/office/drawing/2014/main" val="2501411855"/>
                  </a:ext>
                </a:extLst>
              </a:tr>
              <a:tr h="528941">
                <a:tc>
                  <a:txBody>
                    <a:bodyPr/>
                    <a:lstStyle/>
                    <a:p>
                      <a:pPr algn="l" fontAlgn="ctr"/>
                      <a:r>
                        <a:rPr lang="es-ES" sz="1300" b="1" i="0" u="none" strike="noStrike" cap="none" spc="0">
                          <a:solidFill>
                            <a:schemeClr val="tx1"/>
                          </a:solidFill>
                          <a:effectLst/>
                          <a:latin typeface="+mn-lt"/>
                        </a:rPr>
                        <a:t>IA Visual</a:t>
                      </a:r>
                      <a:endParaRPr lang="es-ES" sz="1300" b="0" i="0" u="none" strike="noStrike" cap="none" spc="0">
                        <a:solidFill>
                          <a:schemeClr val="tx1"/>
                        </a:solidFill>
                        <a:effectLst/>
                        <a:latin typeface="+mn-lt"/>
                      </a:endParaRPr>
                    </a:p>
                  </a:txBody>
                  <a:tcPr marL="48087" marR="48087" marT="9597" marB="96175" anchor="ctr">
                    <a:lnL w="12700" cmpd="sng">
                      <a:noFill/>
                      <a:prstDash val="solid"/>
                    </a:lnL>
                    <a:lnR w="12700" cmpd="sng">
                      <a:noFill/>
                      <a:prstDash val="solid"/>
                    </a:lnR>
                    <a:lnT w="12700" cap="flat" cmpd="sng" algn="ctr">
                      <a:solidFill>
                        <a:schemeClr val="accent1"/>
                      </a:solidFill>
                      <a:prstDash val="solid"/>
                    </a:lnT>
                    <a:lnB w="12700" cmpd="sng">
                      <a:noFill/>
                      <a:prstDash val="solid"/>
                    </a:lnB>
                    <a:solidFill>
                      <a:schemeClr val="bg1">
                        <a:lumMod val="95000"/>
                      </a:schemeClr>
                    </a:solidFill>
                  </a:tcPr>
                </a:tc>
                <a:tc>
                  <a:txBody>
                    <a:bodyPr/>
                    <a:lstStyle/>
                    <a:p>
                      <a:pPr algn="l" fontAlgn="ctr"/>
                      <a:r>
                        <a:rPr lang="es-ES" sz="1300" b="0" i="0" u="none" strike="noStrike" cap="none" spc="0">
                          <a:solidFill>
                            <a:schemeClr val="tx1"/>
                          </a:solidFill>
                          <a:effectLst/>
                          <a:latin typeface="+mn-lt"/>
                        </a:rPr>
                        <a:t>Especializada en procesar y analizar imágenes o videos para extraer información.</a:t>
                      </a:r>
                    </a:p>
                  </a:txBody>
                  <a:tcPr marL="48087" marR="48087" marT="9597" marB="96175" anchor="ctr">
                    <a:lnL w="12700" cmpd="sng">
                      <a:noFill/>
                      <a:prstDash val="solid"/>
                    </a:lnL>
                    <a:lnR w="12700" cmpd="sng">
                      <a:noFill/>
                      <a:prstDash val="solid"/>
                    </a:lnR>
                    <a:lnT w="12700" cap="flat" cmpd="sng" algn="ctr">
                      <a:solidFill>
                        <a:schemeClr val="accent1"/>
                      </a:solidFill>
                      <a:prstDash val="solid"/>
                    </a:lnT>
                    <a:lnB w="12700" cmpd="sng">
                      <a:noFill/>
                      <a:prstDash val="solid"/>
                    </a:lnB>
                    <a:solidFill>
                      <a:schemeClr val="bg1">
                        <a:lumMod val="95000"/>
                      </a:schemeClr>
                    </a:solidFill>
                  </a:tcPr>
                </a:tc>
                <a:tc>
                  <a:txBody>
                    <a:bodyPr/>
                    <a:lstStyle/>
                    <a:p>
                      <a:pPr algn="l" fontAlgn="ctr"/>
                      <a:r>
                        <a:rPr lang="es-ES" sz="1300" b="0" i="0" u="none" strike="noStrike" cap="none" spc="0">
                          <a:solidFill>
                            <a:schemeClr val="tx1"/>
                          </a:solidFill>
                          <a:effectLst/>
                          <a:latin typeface="+mn-lt"/>
                        </a:rPr>
                        <a:t>Reconocimiento facial, diagnóstico médico</a:t>
                      </a:r>
                    </a:p>
                  </a:txBody>
                  <a:tcPr marL="48087" marR="48087" marT="9597" marB="96175" anchor="ctr">
                    <a:lnL w="12700" cmpd="sng">
                      <a:noFill/>
                      <a:prstDash val="solid"/>
                    </a:lnL>
                    <a:lnR w="12700" cmpd="sng">
                      <a:noFill/>
                      <a:prstDash val="solid"/>
                    </a:lnR>
                    <a:lnT w="12700" cap="flat" cmpd="sng" algn="ctr">
                      <a:solidFill>
                        <a:schemeClr val="accent1"/>
                      </a:solidFill>
                      <a:prstDash val="solid"/>
                    </a:lnT>
                    <a:lnB w="12700" cmpd="sng">
                      <a:noFill/>
                      <a:prstDash val="solid"/>
                    </a:lnB>
                    <a:solidFill>
                      <a:schemeClr val="bg1">
                        <a:lumMod val="95000"/>
                      </a:schemeClr>
                    </a:solidFill>
                  </a:tcPr>
                </a:tc>
                <a:extLst>
                  <a:ext uri="{0D108BD9-81ED-4DB2-BD59-A6C34878D82A}">
                    <a16:rowId xmlns:a16="http://schemas.microsoft.com/office/drawing/2014/main" val="1687920622"/>
                  </a:ext>
                </a:extLst>
              </a:tr>
              <a:tr h="528941">
                <a:tc>
                  <a:txBody>
                    <a:bodyPr/>
                    <a:lstStyle/>
                    <a:p>
                      <a:pPr algn="l" fontAlgn="ctr"/>
                      <a:r>
                        <a:rPr lang="es-ES" sz="1300" b="1" i="0" u="none" strike="noStrike" cap="none" spc="0">
                          <a:solidFill>
                            <a:schemeClr val="tx1"/>
                          </a:solidFill>
                          <a:effectLst/>
                          <a:latin typeface="+mn-lt"/>
                        </a:rPr>
                        <a:t>IA Auditiva</a:t>
                      </a:r>
                      <a:endParaRPr lang="es-ES" sz="1300" b="0" i="0" u="none" strike="noStrike" cap="none" spc="0">
                        <a:solidFill>
                          <a:schemeClr val="tx1"/>
                        </a:solidFill>
                        <a:effectLst/>
                        <a:latin typeface="+mn-lt"/>
                      </a:endParaRPr>
                    </a:p>
                  </a:txBody>
                  <a:tcPr marL="48087" marR="48087" marT="9597" marB="96175" anchor="ctr">
                    <a:lnL w="12700" cmpd="sng">
                      <a:noFill/>
                      <a:prstDash val="solid"/>
                    </a:lnL>
                    <a:lnR w="12700" cmpd="sng">
                      <a:noFill/>
                      <a:prstDash val="solid"/>
                    </a:lnR>
                    <a:lnT w="12700" cmpd="sng">
                      <a:noFill/>
                      <a:prstDash val="solid"/>
                    </a:lnT>
                    <a:lnB w="12700" cap="flat" cmpd="sng" algn="ctr">
                      <a:solidFill>
                        <a:schemeClr val="accent1"/>
                      </a:solidFill>
                      <a:prstDash val="solid"/>
                    </a:lnB>
                    <a:noFill/>
                  </a:tcPr>
                </a:tc>
                <a:tc>
                  <a:txBody>
                    <a:bodyPr/>
                    <a:lstStyle/>
                    <a:p>
                      <a:pPr algn="l" fontAlgn="ctr"/>
                      <a:r>
                        <a:rPr lang="es-ES" sz="1300" b="0" i="0" u="none" strike="noStrike" cap="none" spc="0">
                          <a:solidFill>
                            <a:schemeClr val="tx1"/>
                          </a:solidFill>
                          <a:effectLst/>
                          <a:latin typeface="+mn-lt"/>
                        </a:rPr>
                        <a:t>Se enfoca en la interpretación de datos auditivos, como el habla o el sonido.</a:t>
                      </a:r>
                    </a:p>
                  </a:txBody>
                  <a:tcPr marL="48087" marR="48087" marT="9597" marB="96175" anchor="ctr">
                    <a:lnL w="12700" cmpd="sng">
                      <a:noFill/>
                      <a:prstDash val="solid"/>
                    </a:lnL>
                    <a:lnR w="12700" cmpd="sng">
                      <a:noFill/>
                      <a:prstDash val="solid"/>
                    </a:lnR>
                    <a:lnT w="12700" cmpd="sng">
                      <a:noFill/>
                      <a:prstDash val="solid"/>
                    </a:lnT>
                    <a:lnB w="12700" cap="flat" cmpd="sng" algn="ctr">
                      <a:solidFill>
                        <a:schemeClr val="accent1"/>
                      </a:solidFill>
                      <a:prstDash val="solid"/>
                    </a:lnB>
                    <a:noFill/>
                  </a:tcPr>
                </a:tc>
                <a:tc>
                  <a:txBody>
                    <a:bodyPr/>
                    <a:lstStyle/>
                    <a:p>
                      <a:pPr algn="l" fontAlgn="ctr"/>
                      <a:r>
                        <a:rPr lang="es-ES" sz="1300" b="0" i="0" u="none" strike="noStrike" cap="none" spc="0">
                          <a:solidFill>
                            <a:schemeClr val="tx1"/>
                          </a:solidFill>
                          <a:effectLst/>
                          <a:latin typeface="+mn-lt"/>
                        </a:rPr>
                        <a:t>Reconocimiento de voz, asistentes de voz</a:t>
                      </a:r>
                    </a:p>
                  </a:txBody>
                  <a:tcPr marL="48087" marR="48087" marT="9597" marB="96175" anchor="ctr">
                    <a:lnL w="12700" cmpd="sng">
                      <a:noFill/>
                      <a:prstDash val="solid"/>
                    </a:lnL>
                    <a:lnR w="12700" cmpd="sng">
                      <a:noFill/>
                      <a:prstDash val="solid"/>
                    </a:lnR>
                    <a:lnT w="12700" cmpd="sng">
                      <a:noFill/>
                      <a:prstDash val="solid"/>
                    </a:lnT>
                    <a:lnB w="12700" cap="flat" cmpd="sng" algn="ctr">
                      <a:solidFill>
                        <a:schemeClr val="accent1"/>
                      </a:solidFill>
                      <a:prstDash val="solid"/>
                    </a:lnB>
                    <a:noFill/>
                  </a:tcPr>
                </a:tc>
                <a:extLst>
                  <a:ext uri="{0D108BD9-81ED-4DB2-BD59-A6C34878D82A}">
                    <a16:rowId xmlns:a16="http://schemas.microsoft.com/office/drawing/2014/main" val="1568423839"/>
                  </a:ext>
                </a:extLst>
              </a:tr>
              <a:tr h="336591">
                <a:tc>
                  <a:txBody>
                    <a:bodyPr/>
                    <a:lstStyle/>
                    <a:p>
                      <a:pPr algn="l" fontAlgn="ctr"/>
                      <a:r>
                        <a:rPr lang="es-ES" sz="1300" b="1" i="0" u="none" strike="noStrike" cap="none" spc="0">
                          <a:solidFill>
                            <a:schemeClr val="tx1"/>
                          </a:solidFill>
                          <a:effectLst/>
                          <a:latin typeface="+mn-lt"/>
                        </a:rPr>
                        <a:t>IA Robótica</a:t>
                      </a:r>
                      <a:endParaRPr lang="es-ES" sz="1300" b="0" i="0" u="none" strike="noStrike" cap="none" spc="0">
                        <a:solidFill>
                          <a:schemeClr val="tx1"/>
                        </a:solidFill>
                        <a:effectLst/>
                        <a:latin typeface="+mn-lt"/>
                      </a:endParaRPr>
                    </a:p>
                  </a:txBody>
                  <a:tcPr marL="48087" marR="48087" marT="9597" marB="96175" anchor="ctr">
                    <a:lnL w="12700" cmpd="sng">
                      <a:noFill/>
                      <a:prstDash val="solid"/>
                    </a:lnL>
                    <a:lnR w="12700" cmpd="sng">
                      <a:noFill/>
                      <a:prstDash val="solid"/>
                    </a:lnR>
                    <a:lnT w="12700" cap="flat" cmpd="sng" algn="ctr">
                      <a:solidFill>
                        <a:schemeClr val="accent1"/>
                      </a:solidFill>
                      <a:prstDash val="solid"/>
                    </a:lnT>
                    <a:lnB w="12700" cmpd="sng">
                      <a:noFill/>
                      <a:prstDash val="solid"/>
                    </a:lnB>
                    <a:solidFill>
                      <a:schemeClr val="bg1">
                        <a:lumMod val="95000"/>
                      </a:schemeClr>
                    </a:solidFill>
                  </a:tcPr>
                </a:tc>
                <a:tc>
                  <a:txBody>
                    <a:bodyPr/>
                    <a:lstStyle/>
                    <a:p>
                      <a:pPr algn="l" fontAlgn="ctr"/>
                      <a:r>
                        <a:rPr lang="es-ES" sz="1300" b="0" i="0" u="none" strike="noStrike" cap="none" spc="0">
                          <a:solidFill>
                            <a:schemeClr val="tx1"/>
                          </a:solidFill>
                          <a:effectLst/>
                          <a:latin typeface="+mn-lt"/>
                        </a:rPr>
                        <a:t>Integra IA con sistemas físicos para realizar tareas autónomas.</a:t>
                      </a:r>
                    </a:p>
                  </a:txBody>
                  <a:tcPr marL="48087" marR="48087" marT="9597" marB="96175" anchor="ctr">
                    <a:lnL w="12700" cmpd="sng">
                      <a:noFill/>
                      <a:prstDash val="solid"/>
                    </a:lnL>
                    <a:lnR w="12700" cmpd="sng">
                      <a:noFill/>
                      <a:prstDash val="solid"/>
                    </a:lnR>
                    <a:lnT w="12700" cap="flat" cmpd="sng" algn="ctr">
                      <a:solidFill>
                        <a:schemeClr val="accent1"/>
                      </a:solidFill>
                      <a:prstDash val="solid"/>
                    </a:lnT>
                    <a:lnB w="12700" cmpd="sng">
                      <a:noFill/>
                      <a:prstDash val="solid"/>
                    </a:lnB>
                    <a:solidFill>
                      <a:schemeClr val="bg1">
                        <a:lumMod val="95000"/>
                      </a:schemeClr>
                    </a:solidFill>
                  </a:tcPr>
                </a:tc>
                <a:tc>
                  <a:txBody>
                    <a:bodyPr/>
                    <a:lstStyle/>
                    <a:p>
                      <a:pPr algn="l" fontAlgn="ctr"/>
                      <a:r>
                        <a:rPr lang="es-ES" sz="1300" b="0" i="0" u="none" strike="noStrike" cap="none" spc="0">
                          <a:solidFill>
                            <a:schemeClr val="tx1"/>
                          </a:solidFill>
                          <a:effectLst/>
                          <a:latin typeface="+mn-lt"/>
                        </a:rPr>
                        <a:t>Robots industriales, drones autónomos</a:t>
                      </a:r>
                    </a:p>
                  </a:txBody>
                  <a:tcPr marL="48087" marR="48087" marT="9597" marB="96175" anchor="ctr">
                    <a:lnL w="12700" cmpd="sng">
                      <a:noFill/>
                      <a:prstDash val="solid"/>
                    </a:lnL>
                    <a:lnR w="12700" cmpd="sng">
                      <a:noFill/>
                      <a:prstDash val="solid"/>
                    </a:lnR>
                    <a:lnT w="12700" cap="flat" cmpd="sng" algn="ctr">
                      <a:solidFill>
                        <a:schemeClr val="accent1"/>
                      </a:solidFill>
                      <a:prstDash val="solid"/>
                    </a:lnT>
                    <a:lnB w="12700" cmpd="sng">
                      <a:noFill/>
                      <a:prstDash val="solid"/>
                    </a:lnB>
                    <a:solidFill>
                      <a:schemeClr val="bg1">
                        <a:lumMod val="95000"/>
                      </a:schemeClr>
                    </a:solidFill>
                  </a:tcPr>
                </a:tc>
                <a:extLst>
                  <a:ext uri="{0D108BD9-81ED-4DB2-BD59-A6C34878D82A}">
                    <a16:rowId xmlns:a16="http://schemas.microsoft.com/office/drawing/2014/main" val="1157649215"/>
                  </a:ext>
                </a:extLst>
              </a:tr>
              <a:tr h="528941">
                <a:tc>
                  <a:txBody>
                    <a:bodyPr/>
                    <a:lstStyle/>
                    <a:p>
                      <a:pPr algn="l" fontAlgn="ctr"/>
                      <a:r>
                        <a:rPr lang="es-ES" sz="1300" b="1" i="0" u="none" strike="noStrike" cap="none" spc="0">
                          <a:solidFill>
                            <a:schemeClr val="tx1"/>
                          </a:solidFill>
                          <a:effectLst/>
                          <a:latin typeface="+mn-lt"/>
                        </a:rPr>
                        <a:t>IA Adaptativa</a:t>
                      </a:r>
                      <a:endParaRPr lang="es-ES" sz="1300" b="0" i="0" u="none" strike="noStrike" cap="none" spc="0">
                        <a:solidFill>
                          <a:schemeClr val="tx1"/>
                        </a:solidFill>
                        <a:effectLst/>
                        <a:latin typeface="+mn-lt"/>
                      </a:endParaRPr>
                    </a:p>
                  </a:txBody>
                  <a:tcPr marL="48087" marR="48087" marT="9597" marB="96175" anchor="ctr">
                    <a:lnL w="12700" cmpd="sng">
                      <a:noFill/>
                      <a:prstDash val="solid"/>
                    </a:lnL>
                    <a:lnR w="12700" cmpd="sng">
                      <a:noFill/>
                      <a:prstDash val="solid"/>
                    </a:lnR>
                    <a:lnT w="12700" cmpd="sng">
                      <a:noFill/>
                      <a:prstDash val="solid"/>
                    </a:lnT>
                    <a:lnB w="12700" cmpd="sng">
                      <a:noFill/>
                      <a:prstDash val="solid"/>
                    </a:lnB>
                    <a:noFill/>
                  </a:tcPr>
                </a:tc>
                <a:tc>
                  <a:txBody>
                    <a:bodyPr/>
                    <a:lstStyle/>
                    <a:p>
                      <a:pPr algn="l" fontAlgn="ctr"/>
                      <a:r>
                        <a:rPr lang="es-ES" sz="1300" b="0" i="0" u="none" strike="noStrike" cap="none" spc="0">
                          <a:solidFill>
                            <a:schemeClr val="tx1"/>
                          </a:solidFill>
                          <a:effectLst/>
                          <a:latin typeface="+mn-lt"/>
                        </a:rPr>
                        <a:t>Puede ajustarse y mejorar sus modelos y predicciones con el tiempo mediante el aprendizaje continuo.</a:t>
                      </a:r>
                    </a:p>
                  </a:txBody>
                  <a:tcPr marL="48087" marR="48087" marT="9597" marB="96175" anchor="ctr">
                    <a:lnL w="12700" cmpd="sng">
                      <a:noFill/>
                      <a:prstDash val="solid"/>
                    </a:lnL>
                    <a:lnR w="12700" cmpd="sng">
                      <a:noFill/>
                      <a:prstDash val="solid"/>
                    </a:lnR>
                    <a:lnT w="12700" cmpd="sng">
                      <a:noFill/>
                      <a:prstDash val="solid"/>
                    </a:lnT>
                    <a:lnB w="12700" cmpd="sng">
                      <a:noFill/>
                      <a:prstDash val="solid"/>
                    </a:lnB>
                    <a:noFill/>
                  </a:tcPr>
                </a:tc>
                <a:tc>
                  <a:txBody>
                    <a:bodyPr/>
                    <a:lstStyle/>
                    <a:p>
                      <a:pPr algn="l" fontAlgn="ctr"/>
                      <a:r>
                        <a:rPr lang="es-ES" sz="1300" b="0" i="0" u="none" strike="noStrike" cap="none" spc="0">
                          <a:solidFill>
                            <a:schemeClr val="tx1"/>
                          </a:solidFill>
                          <a:effectLst/>
                          <a:latin typeface="+mn-lt"/>
                        </a:rPr>
                        <a:t>Vehículos autónomos, sistemas financieros</a:t>
                      </a:r>
                    </a:p>
                  </a:txBody>
                  <a:tcPr marL="48087" marR="48087" marT="9597" marB="96175" anchor="ctr">
                    <a:lnL w="12700" cmpd="sng">
                      <a:noFill/>
                      <a:prstDash val="solid"/>
                    </a:lnL>
                    <a:lnR w="12700" cmpd="sng">
                      <a:noFill/>
                      <a:prstDash val="solid"/>
                    </a:lnR>
                    <a:lnT w="12700" cmpd="sng">
                      <a:noFill/>
                      <a:prstDash val="solid"/>
                    </a:lnT>
                    <a:lnB w="12700" cmpd="sng">
                      <a:noFill/>
                      <a:prstDash val="solid"/>
                    </a:lnB>
                    <a:noFill/>
                  </a:tcPr>
                </a:tc>
                <a:extLst>
                  <a:ext uri="{0D108BD9-81ED-4DB2-BD59-A6C34878D82A}">
                    <a16:rowId xmlns:a16="http://schemas.microsoft.com/office/drawing/2014/main" val="1381500309"/>
                  </a:ext>
                </a:extLst>
              </a:tr>
            </a:tbl>
          </a:graphicData>
        </a:graphic>
      </p:graphicFrame>
    </p:spTree>
    <p:extLst>
      <p:ext uri="{BB962C8B-B14F-4D97-AF65-F5344CB8AC3E}">
        <p14:creationId xmlns:p14="http://schemas.microsoft.com/office/powerpoint/2010/main" val="150690443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D5412A6-FDC7-6CA6-9322-EC566D01864A}"/>
              </a:ext>
            </a:extLst>
          </p:cNvPr>
          <p:cNvSpPr>
            <a:spLocks noGrp="1"/>
          </p:cNvSpPr>
          <p:nvPr>
            <p:ph type="title"/>
          </p:nvPr>
        </p:nvSpPr>
        <p:spPr>
          <a:xfrm>
            <a:off x="7531610" y="365125"/>
            <a:ext cx="3822189" cy="1899912"/>
          </a:xfrm>
        </p:spPr>
        <p:txBody>
          <a:bodyPr vert="horz" lIns="91440" tIns="45720" rIns="91440" bIns="45720" rtlCol="0" anchor="ctr">
            <a:normAutofit/>
          </a:bodyPr>
          <a:lstStyle/>
          <a:p>
            <a:pPr algn="ctr"/>
            <a:r>
              <a:rPr lang="en-US" sz="3100" dirty="0"/>
              <a:t>Las </a:t>
            </a:r>
            <a:r>
              <a:rPr lang="en-US" sz="3100" dirty="0" err="1"/>
              <a:t>herramientas</a:t>
            </a:r>
            <a:r>
              <a:rPr lang="en-US" sz="3100" dirty="0"/>
              <a:t> de IA </a:t>
            </a:r>
            <a:r>
              <a:rPr lang="en-US" sz="3100" dirty="0" err="1"/>
              <a:t>están</a:t>
            </a:r>
            <a:r>
              <a:rPr lang="en-US" sz="3100" dirty="0"/>
              <a:t> </a:t>
            </a:r>
            <a:r>
              <a:rPr lang="en-US" sz="3100" dirty="0" err="1"/>
              <a:t>generando</a:t>
            </a:r>
            <a:r>
              <a:rPr lang="en-US" sz="3100" dirty="0"/>
              <a:t> </a:t>
            </a:r>
            <a:r>
              <a:rPr lang="en-US" sz="3100" dirty="0" err="1"/>
              <a:t>una</a:t>
            </a:r>
            <a:r>
              <a:rPr lang="en-US" sz="3100" dirty="0"/>
              <a:t> </a:t>
            </a:r>
            <a:r>
              <a:rPr lang="en-US" sz="3100" dirty="0" err="1"/>
              <a:t>desinformación</a:t>
            </a:r>
            <a:r>
              <a:rPr lang="en-US" sz="3100" dirty="0"/>
              <a:t> </a:t>
            </a:r>
            <a:r>
              <a:rPr lang="en-US" sz="3100" dirty="0" err="1"/>
              <a:t>convincente</a:t>
            </a:r>
            <a:r>
              <a:rPr lang="en-US" sz="3100" dirty="0"/>
              <a:t>.</a:t>
            </a:r>
          </a:p>
        </p:txBody>
      </p:sp>
      <p:pic>
        <p:nvPicPr>
          <p:cNvPr id="8194" name="Picture 2" descr="El arresto de Donald Trump en imágenes: así lo recreó la inteligencia  artificial">
            <a:extLst>
              <a:ext uri="{FF2B5EF4-FFF2-40B4-BE49-F238E27FC236}">
                <a16:creationId xmlns:a16="http://schemas.microsoft.com/office/drawing/2014/main" id="{B6E15D45-5B70-3FE8-5843-DC9A43B8DF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1130"/>
          <a:stretch/>
        </p:blipFill>
        <p:spPr bwMode="auto">
          <a:xfrm>
            <a:off x="1" y="10"/>
            <a:ext cx="6936390" cy="6857990"/>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a:extLst>
              <a:ext uri="{FF2B5EF4-FFF2-40B4-BE49-F238E27FC236}">
                <a16:creationId xmlns:a16="http://schemas.microsoft.com/office/drawing/2014/main" id="{4400739B-4A8D-E42E-CFEA-1D59E9DB129C}"/>
              </a:ext>
            </a:extLst>
          </p:cNvPr>
          <p:cNvSpPr txBox="1"/>
          <p:nvPr/>
        </p:nvSpPr>
        <p:spPr>
          <a:xfrm>
            <a:off x="7531610" y="2434201"/>
            <a:ext cx="3822189" cy="3742762"/>
          </a:xfrm>
          <a:prstGeom prst="rect">
            <a:avLst/>
          </a:prstGeom>
        </p:spPr>
        <p:txBody>
          <a:bodyPr vert="horz" lIns="91440" tIns="45720" rIns="91440" bIns="45720" rtlCol="0">
            <a:normAutofit/>
          </a:bodyPr>
          <a:lstStyle/>
          <a:p>
            <a:pPr indent="-228600">
              <a:lnSpc>
                <a:spcPct val="90000"/>
              </a:lnSpc>
              <a:spcAft>
                <a:spcPts val="600"/>
              </a:spcAft>
              <a:buFont typeface="Arial" panose="020B0604020202020204" pitchFamily="34" charset="0"/>
              <a:buChar char="•"/>
            </a:pPr>
            <a:endParaRPr lang="en-US" sz="2000" b="0" i="0" dirty="0">
              <a:effectLst/>
            </a:endParaRP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r>
              <a:rPr lang="en-US" sz="2000" b="0" i="0" dirty="0">
                <a:effectLst/>
              </a:rPr>
              <a:t>Las </a:t>
            </a:r>
            <a:r>
              <a:rPr lang="en-US" sz="2000" b="0" i="0" dirty="0" err="1">
                <a:effectLst/>
              </a:rPr>
              <a:t>mejoras</a:t>
            </a:r>
            <a:r>
              <a:rPr lang="en-US" sz="2000" b="0" i="0" dirty="0">
                <a:effectLst/>
              </a:rPr>
              <a:t> del </a:t>
            </a:r>
            <a:r>
              <a:rPr lang="en-US" sz="2000" b="0" i="0" dirty="0" err="1">
                <a:effectLst/>
              </a:rPr>
              <a:t>sistema</a:t>
            </a:r>
            <a:r>
              <a:rPr lang="en-US" sz="2000" b="0" i="0" dirty="0">
                <a:effectLst/>
              </a:rPr>
              <a:t> </a:t>
            </a:r>
            <a:r>
              <a:rPr lang="en-US" sz="2000" b="1" i="0" dirty="0" err="1">
                <a:effectLst/>
              </a:rPr>
              <a:t>hacen</a:t>
            </a:r>
            <a:r>
              <a:rPr lang="en-US" sz="2000" b="1" i="0" dirty="0">
                <a:effectLst/>
              </a:rPr>
              <a:t> </a:t>
            </a:r>
            <a:r>
              <a:rPr lang="en-US" sz="2000" b="1" i="0" dirty="0" err="1">
                <a:effectLst/>
              </a:rPr>
              <a:t>más</a:t>
            </a:r>
            <a:r>
              <a:rPr lang="en-US" sz="2000" b="1" i="0" dirty="0">
                <a:effectLst/>
              </a:rPr>
              <a:t> </a:t>
            </a:r>
            <a:r>
              <a:rPr lang="en-US" sz="2000" b="1" i="0" dirty="0" err="1">
                <a:effectLst/>
              </a:rPr>
              <a:t>difícil</a:t>
            </a:r>
            <a:r>
              <a:rPr lang="en-US" sz="2000" b="1" i="0" dirty="0">
                <a:effectLst/>
              </a:rPr>
              <a:t> </a:t>
            </a:r>
            <a:r>
              <a:rPr lang="en-US" sz="2000" b="1" i="0" dirty="0" err="1">
                <a:effectLst/>
              </a:rPr>
              <a:t>distinguir</a:t>
            </a:r>
            <a:r>
              <a:rPr lang="en-US" sz="2000" b="1" i="0" dirty="0">
                <a:effectLst/>
              </a:rPr>
              <a:t> la </a:t>
            </a:r>
            <a:r>
              <a:rPr lang="en-US" sz="2000" b="1" i="0" dirty="0" err="1">
                <a:effectLst/>
              </a:rPr>
              <a:t>realidad</a:t>
            </a:r>
            <a:r>
              <a:rPr lang="en-US" sz="2000" b="1" i="0" dirty="0">
                <a:effectLst/>
              </a:rPr>
              <a:t> de la </a:t>
            </a:r>
            <a:r>
              <a:rPr lang="en-US" sz="2000" b="1" i="0" dirty="0" err="1">
                <a:effectLst/>
              </a:rPr>
              <a:t>ficción</a:t>
            </a:r>
            <a:r>
              <a:rPr lang="en-US" sz="2000" b="1" i="0" dirty="0">
                <a:effectLst/>
              </a:rPr>
              <a:t>.</a:t>
            </a:r>
          </a:p>
          <a:p>
            <a:pPr indent="-228600">
              <a:lnSpc>
                <a:spcPct val="90000"/>
              </a:lnSpc>
              <a:spcAft>
                <a:spcPts val="600"/>
              </a:spcAft>
              <a:buFont typeface="Arial" panose="020B0604020202020204" pitchFamily="34" charset="0"/>
              <a:buChar char="•"/>
            </a:pPr>
            <a:endParaRPr lang="en-US" sz="2000" b="1" dirty="0"/>
          </a:p>
          <a:p>
            <a:pPr indent="-228600">
              <a:lnSpc>
                <a:spcPct val="90000"/>
              </a:lnSpc>
              <a:spcAft>
                <a:spcPts val="600"/>
              </a:spcAft>
              <a:buFont typeface="Arial" panose="020B0604020202020204" pitchFamily="34" charset="0"/>
              <a:buChar char="•"/>
            </a:pPr>
            <a:r>
              <a:rPr lang="en-US" sz="2000" b="0" i="0" dirty="0">
                <a:effectLst/>
              </a:rPr>
              <a:t>Crear </a:t>
            </a:r>
            <a:r>
              <a:rPr lang="en-US" sz="2000" b="0" i="0" dirty="0" err="1">
                <a:effectLst/>
              </a:rPr>
              <a:t>fotos</a:t>
            </a:r>
            <a:r>
              <a:rPr lang="en-US" sz="2000" b="0" i="0" dirty="0">
                <a:effectLst/>
              </a:rPr>
              <a:t> y </a:t>
            </a:r>
            <a:r>
              <a:rPr lang="en-US" sz="2000" b="0" i="0" dirty="0" err="1">
                <a:effectLst/>
              </a:rPr>
              <a:t>vídeos</a:t>
            </a:r>
            <a:r>
              <a:rPr lang="en-US" sz="2000" b="0" i="0" dirty="0">
                <a:effectLst/>
              </a:rPr>
              <a:t> </a:t>
            </a:r>
            <a:r>
              <a:rPr lang="en-US" sz="2000" b="0" i="0" dirty="0" err="1">
                <a:effectLst/>
              </a:rPr>
              <a:t>falsos</a:t>
            </a:r>
            <a:r>
              <a:rPr lang="en-US" sz="2000" b="0" i="0" dirty="0">
                <a:effectLst/>
              </a:rPr>
              <a:t> </a:t>
            </a:r>
            <a:r>
              <a:rPr lang="en-US" sz="2000" b="1" i="0" dirty="0" err="1">
                <a:effectLst/>
              </a:rPr>
              <a:t>ya</a:t>
            </a:r>
            <a:r>
              <a:rPr lang="en-US" sz="2000" b="1" i="0" dirty="0">
                <a:effectLst/>
              </a:rPr>
              <a:t> no </a:t>
            </a:r>
            <a:r>
              <a:rPr lang="en-US" sz="2000" b="1" i="0" dirty="0" err="1">
                <a:effectLst/>
              </a:rPr>
              <a:t>requiere</a:t>
            </a:r>
            <a:r>
              <a:rPr lang="en-US" sz="2000" b="1" i="0" dirty="0">
                <a:effectLst/>
              </a:rPr>
              <a:t> </a:t>
            </a:r>
            <a:r>
              <a:rPr lang="en-US" sz="2000" b="1" i="0" dirty="0" err="1">
                <a:effectLst/>
              </a:rPr>
              <a:t>conocimientos</a:t>
            </a:r>
            <a:r>
              <a:rPr lang="en-US" sz="2000" b="1" i="0" dirty="0">
                <a:effectLst/>
              </a:rPr>
              <a:t> </a:t>
            </a:r>
            <a:r>
              <a:rPr lang="en-US" sz="2000" b="1" i="0" dirty="0" err="1">
                <a:effectLst/>
              </a:rPr>
              <a:t>ni</a:t>
            </a:r>
            <a:r>
              <a:rPr lang="en-US" sz="2000" b="1" i="0" dirty="0">
                <a:effectLst/>
              </a:rPr>
              <a:t> </a:t>
            </a:r>
            <a:r>
              <a:rPr lang="en-US" sz="2000" b="1" i="0" dirty="0" err="1">
                <a:effectLst/>
              </a:rPr>
              <a:t>equipos</a:t>
            </a:r>
            <a:r>
              <a:rPr lang="en-US" sz="2000" b="1" i="0" dirty="0">
                <a:effectLst/>
              </a:rPr>
              <a:t> </a:t>
            </a:r>
            <a:r>
              <a:rPr lang="en-US" sz="2000" b="1" i="0" dirty="0" err="1">
                <a:effectLst/>
              </a:rPr>
              <a:t>especializados</a:t>
            </a:r>
            <a:r>
              <a:rPr lang="en-US" sz="2000" b="1" i="0" dirty="0">
                <a:effectLst/>
              </a:rPr>
              <a:t>.</a:t>
            </a:r>
            <a:endParaRPr lang="en-US" sz="2000" b="1" dirty="0"/>
          </a:p>
        </p:txBody>
      </p:sp>
    </p:spTree>
    <p:extLst>
      <p:ext uri="{BB962C8B-B14F-4D97-AF65-F5344CB8AC3E}">
        <p14:creationId xmlns:p14="http://schemas.microsoft.com/office/powerpoint/2010/main" val="98665926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470306B-8991-52E3-FF15-F653915BD940}"/>
              </a:ext>
            </a:extLst>
          </p:cNvPr>
          <p:cNvSpPr>
            <a:spLocks noGrp="1"/>
          </p:cNvSpPr>
          <p:nvPr>
            <p:ph type="title"/>
          </p:nvPr>
        </p:nvSpPr>
        <p:spPr/>
        <p:txBody>
          <a:bodyPr>
            <a:normAutofit/>
          </a:bodyPr>
          <a:lstStyle/>
          <a:p>
            <a:r>
              <a:rPr lang="es-ES"/>
              <a:t>OpenAI presenta Voice Engine: capaz de clonar tu voz con solo 15 segundos de audio</a:t>
            </a:r>
            <a:endParaRPr lang="es-ES" dirty="0"/>
          </a:p>
        </p:txBody>
      </p:sp>
      <p:pic>
        <p:nvPicPr>
          <p:cNvPr id="2050" name="Picture 2">
            <a:extLst>
              <a:ext uri="{FF2B5EF4-FFF2-40B4-BE49-F238E27FC236}">
                <a16:creationId xmlns:a16="http://schemas.microsoft.com/office/drawing/2014/main" id="{A43715C4-2C2C-A37B-38A9-A5DF56A1039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2444300"/>
            <a:ext cx="5897817" cy="3317522"/>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a:extLst>
              <a:ext uri="{FF2B5EF4-FFF2-40B4-BE49-F238E27FC236}">
                <a16:creationId xmlns:a16="http://schemas.microsoft.com/office/drawing/2014/main" id="{9EEF6F6F-DF91-606C-11AD-C4E89D706BD7}"/>
              </a:ext>
            </a:extLst>
          </p:cNvPr>
          <p:cNvSpPr txBox="1"/>
          <p:nvPr/>
        </p:nvSpPr>
        <p:spPr>
          <a:xfrm>
            <a:off x="7678756" y="2681351"/>
            <a:ext cx="3417983" cy="2585323"/>
          </a:xfrm>
          <a:prstGeom prst="rect">
            <a:avLst/>
          </a:prstGeom>
          <a:noFill/>
        </p:spPr>
        <p:txBody>
          <a:bodyPr wrap="square">
            <a:spAutoFit/>
          </a:bodyPr>
          <a:lstStyle/>
          <a:p>
            <a:pPr algn="ctr"/>
            <a:r>
              <a:rPr lang="es-ES"/>
              <a:t>OpenAI ha compartido resultados preliminares de una prueba para una función que puede leer palabras en voz alta con una voz humana convincente, resaltando una nueva frontera para la inteligencia artificial y planteando el espectro de los riesgos de deepfake.</a:t>
            </a:r>
            <a:endParaRPr lang="es-ES" dirty="0"/>
          </a:p>
        </p:txBody>
      </p:sp>
    </p:spTree>
    <p:extLst>
      <p:ext uri="{BB962C8B-B14F-4D97-AF65-F5344CB8AC3E}">
        <p14:creationId xmlns:p14="http://schemas.microsoft.com/office/powerpoint/2010/main" val="350841147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6828D-FDA8-7FCC-4951-3484E10821E0}"/>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551EAD82-C6DD-5766-B96F-7349BFD379C1}"/>
              </a:ext>
            </a:extLst>
          </p:cNvPr>
          <p:cNvPicPr>
            <a:picLocks noChangeAspect="1"/>
          </p:cNvPicPr>
          <p:nvPr/>
        </p:nvPicPr>
        <p:blipFill>
          <a:blip r:embed="rId3"/>
          <a:stretch>
            <a:fillRect/>
          </a:stretch>
        </p:blipFill>
        <p:spPr>
          <a:xfrm>
            <a:off x="381381" y="319195"/>
            <a:ext cx="6255071" cy="6375728"/>
          </a:xfrm>
          <a:prstGeom prst="rect">
            <a:avLst/>
          </a:prstGeom>
        </p:spPr>
      </p:pic>
      <p:sp>
        <p:nvSpPr>
          <p:cNvPr id="2" name="CuadroTexto 1">
            <a:extLst>
              <a:ext uri="{FF2B5EF4-FFF2-40B4-BE49-F238E27FC236}">
                <a16:creationId xmlns:a16="http://schemas.microsoft.com/office/drawing/2014/main" id="{650E00DE-1657-DC23-B82A-21C35C46A9DE}"/>
              </a:ext>
            </a:extLst>
          </p:cNvPr>
          <p:cNvSpPr txBox="1"/>
          <p:nvPr/>
        </p:nvSpPr>
        <p:spPr>
          <a:xfrm>
            <a:off x="7482467" y="1249811"/>
            <a:ext cx="3686275" cy="3477875"/>
          </a:xfrm>
          <a:prstGeom prst="rect">
            <a:avLst/>
          </a:prstGeom>
          <a:noFill/>
        </p:spPr>
        <p:txBody>
          <a:bodyPr wrap="square" rtlCol="0">
            <a:spAutoFit/>
          </a:bodyPr>
          <a:lstStyle/>
          <a:p>
            <a:pPr algn="ctr"/>
            <a:r>
              <a:rPr lang="es-ES" sz="2000" dirty="0"/>
              <a:t>«La información falsa y engañosa potenciada con inteligencia artificial de vanguardia, que amenaza con socavar la democracia y polarizar la sociedad, es el principal riesgo inmediato para la economía global»</a:t>
            </a:r>
          </a:p>
          <a:p>
            <a:pPr algn="ctr"/>
            <a:endParaRPr lang="es-ES" sz="2000" dirty="0"/>
          </a:p>
          <a:p>
            <a:pPr algn="ctr"/>
            <a:r>
              <a:rPr lang="es-ES" sz="2000" dirty="0"/>
              <a:t>del Foro Económico Mundial. enero 2024</a:t>
            </a:r>
          </a:p>
        </p:txBody>
      </p:sp>
      <p:sp>
        <p:nvSpPr>
          <p:cNvPr id="4" name="Rectángulo 3"/>
          <p:cNvSpPr/>
          <p:nvPr/>
        </p:nvSpPr>
        <p:spPr>
          <a:xfrm>
            <a:off x="7611035" y="5268143"/>
            <a:ext cx="3926541" cy="861774"/>
          </a:xfrm>
          <a:prstGeom prst="rect">
            <a:avLst/>
          </a:prstGeom>
        </p:spPr>
        <p:txBody>
          <a:bodyPr wrap="square">
            <a:spAutoFit/>
          </a:bodyPr>
          <a:lstStyle/>
          <a:p>
            <a:pPr algn="ctr"/>
            <a:r>
              <a:rPr lang="es-ES" sz="1000" dirty="0"/>
              <a:t>Foro Económico Mundial. «Riesgos Globales 2024: Los riesgos aumentan, pero también nuestra capacidad de respuesta», 10 de enero de 2024. </a:t>
            </a:r>
            <a:r>
              <a:rPr lang="es-ES" sz="1000" dirty="0">
                <a:hlinkClick r:id="rId4"/>
              </a:rPr>
              <a:t>https://es.weforum.org/agenda/2024/01/informe-sobre-riesgos-globales-2024-los-riesgos-aumentan-pero-tambien-nuestra-capacidad-de-respuesta/</a:t>
            </a:r>
            <a:r>
              <a:rPr lang="es-ES" sz="1000" dirty="0"/>
              <a:t>.</a:t>
            </a:r>
            <a:endParaRPr lang="es-ES" sz="1000" dirty="0">
              <a:effectLst/>
            </a:endParaRPr>
          </a:p>
        </p:txBody>
      </p:sp>
    </p:spTree>
    <p:extLst>
      <p:ext uri="{BB962C8B-B14F-4D97-AF65-F5344CB8AC3E}">
        <p14:creationId xmlns:p14="http://schemas.microsoft.com/office/powerpoint/2010/main" val="62726896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0942F36-9428-8985-CEB7-6CE8CEC7ED75}"/>
              </a:ext>
            </a:extLst>
          </p:cNvPr>
          <p:cNvSpPr>
            <a:spLocks noGrp="1"/>
          </p:cNvSpPr>
          <p:nvPr>
            <p:ph type="title"/>
          </p:nvPr>
        </p:nvSpPr>
        <p:spPr/>
        <p:txBody>
          <a:bodyPr>
            <a:normAutofit fontScale="90000"/>
          </a:bodyPr>
          <a:lstStyle/>
          <a:p>
            <a:br>
              <a:rPr lang="es-ES" dirty="0"/>
            </a:br>
            <a:r>
              <a:rPr lang="es-ES" b="1" dirty="0"/>
              <a:t>Disminución del pensamiento crítico</a:t>
            </a:r>
            <a:br>
              <a:rPr lang="es-ES" dirty="0"/>
            </a:br>
            <a:endParaRPr lang="es-ES" dirty="0"/>
          </a:p>
        </p:txBody>
      </p:sp>
      <p:sp>
        <p:nvSpPr>
          <p:cNvPr id="3" name="Marcador de contenido 2">
            <a:extLst>
              <a:ext uri="{FF2B5EF4-FFF2-40B4-BE49-F238E27FC236}">
                <a16:creationId xmlns:a16="http://schemas.microsoft.com/office/drawing/2014/main" id="{1EF77B33-BEC0-09C9-6542-7C3363F2AFE8}"/>
              </a:ext>
            </a:extLst>
          </p:cNvPr>
          <p:cNvSpPr>
            <a:spLocks noGrp="1"/>
          </p:cNvSpPr>
          <p:nvPr>
            <p:ph idx="1"/>
          </p:nvPr>
        </p:nvSpPr>
        <p:spPr>
          <a:xfrm>
            <a:off x="838200" y="1825625"/>
            <a:ext cx="5388429" cy="4351338"/>
          </a:xfrm>
        </p:spPr>
        <p:txBody>
          <a:bodyPr>
            <a:normAutofit/>
          </a:bodyPr>
          <a:lstStyle/>
          <a:p>
            <a:r>
              <a:rPr lang="es-ES" sz="2000" dirty="0"/>
              <a:t>La dependencia excesiva de herramientas como </a:t>
            </a:r>
            <a:r>
              <a:rPr lang="es-ES" sz="2000" dirty="0" err="1"/>
              <a:t>ChatGPT</a:t>
            </a:r>
            <a:r>
              <a:rPr lang="es-ES" sz="2000" dirty="0"/>
              <a:t> puede llevar a una </a:t>
            </a:r>
            <a:r>
              <a:rPr lang="es-ES" sz="2000" b="1" dirty="0"/>
              <a:t>disminución en el esfuerzo intelectual por parte de los estudiantes</a:t>
            </a:r>
            <a:r>
              <a:rPr lang="es-ES" sz="2000" dirty="0"/>
              <a:t>, quienes podrían verse tentados a utilizar estas herramientas para completar tareas sin la debida reflexión o análisis</a:t>
            </a:r>
          </a:p>
          <a:p>
            <a:endParaRPr lang="es-ES" sz="2000" dirty="0"/>
          </a:p>
          <a:p>
            <a:r>
              <a:rPr lang="es-ES" sz="2000" dirty="0"/>
              <a:t>El </a:t>
            </a:r>
            <a:r>
              <a:rPr lang="es-ES" sz="2000" b="1" dirty="0"/>
              <a:t>informe OBS eLearning 2024 ha detectado una disminución del pensamiento crítico y creativo</a:t>
            </a:r>
            <a:r>
              <a:rPr lang="es-ES" sz="2000" dirty="0"/>
              <a:t>, observando además una falta de integridad </a:t>
            </a:r>
            <a:r>
              <a:rPr lang="es-ES" sz="2000" dirty="0" err="1"/>
              <a:t>académic.a</a:t>
            </a:r>
            <a:r>
              <a:rPr lang="es-ES" sz="2000" dirty="0"/>
              <a:t> y de autonomía intelectual en los alumnos</a:t>
            </a:r>
          </a:p>
        </p:txBody>
      </p:sp>
      <p:sp>
        <p:nvSpPr>
          <p:cNvPr id="5" name="CuadroTexto 4">
            <a:extLst>
              <a:ext uri="{FF2B5EF4-FFF2-40B4-BE49-F238E27FC236}">
                <a16:creationId xmlns:a16="http://schemas.microsoft.com/office/drawing/2014/main" id="{29315E24-9EF9-522E-9843-4230C953D631}"/>
              </a:ext>
            </a:extLst>
          </p:cNvPr>
          <p:cNvSpPr txBox="1"/>
          <p:nvPr/>
        </p:nvSpPr>
        <p:spPr>
          <a:xfrm>
            <a:off x="6781800" y="5233926"/>
            <a:ext cx="4898572" cy="1015663"/>
          </a:xfrm>
          <a:prstGeom prst="rect">
            <a:avLst/>
          </a:prstGeom>
          <a:noFill/>
        </p:spPr>
        <p:txBody>
          <a:bodyPr wrap="square">
            <a:spAutoFit/>
          </a:bodyPr>
          <a:lstStyle/>
          <a:p>
            <a:pPr algn="ctr"/>
            <a:r>
              <a:rPr lang="es-ES" sz="1200" dirty="0"/>
              <a:t>Espino, </a:t>
            </a:r>
            <a:r>
              <a:rPr lang="es-ES" sz="1200" dirty="0" err="1"/>
              <a:t>Ericka</a:t>
            </a:r>
            <a:r>
              <a:rPr lang="es-ES" sz="1200" dirty="0"/>
              <a:t>. 2024. </a:t>
            </a:r>
            <a:r>
              <a:rPr lang="es-ES" sz="1200" i="1" dirty="0"/>
              <a:t>OBS </a:t>
            </a:r>
            <a:r>
              <a:rPr lang="es-ES" sz="1200" i="1" dirty="0" err="1"/>
              <a:t>Report</a:t>
            </a:r>
            <a:r>
              <a:rPr lang="es-ES" sz="1200" i="1" dirty="0"/>
              <a:t>: eLearning 2024: </a:t>
            </a:r>
            <a:r>
              <a:rPr lang="es-ES" sz="1200" i="1" dirty="0" err="1"/>
              <a:t>Emerging</a:t>
            </a:r>
            <a:r>
              <a:rPr lang="es-ES" sz="1200" i="1" dirty="0"/>
              <a:t> </a:t>
            </a:r>
            <a:r>
              <a:rPr lang="es-ES" sz="1200" i="1" dirty="0" err="1"/>
              <a:t>Trends</a:t>
            </a:r>
            <a:r>
              <a:rPr lang="es-ES" sz="1200" i="1" dirty="0"/>
              <a:t> and the </a:t>
            </a:r>
            <a:r>
              <a:rPr lang="es-ES" sz="1200" i="1" dirty="0" err="1"/>
              <a:t>Impact</a:t>
            </a:r>
            <a:r>
              <a:rPr lang="es-ES" sz="1200" i="1" dirty="0"/>
              <a:t> </a:t>
            </a:r>
            <a:r>
              <a:rPr lang="es-ES" sz="1200" i="1" dirty="0" err="1"/>
              <a:t>of</a:t>
            </a:r>
            <a:r>
              <a:rPr lang="es-ES" sz="1200" i="1" dirty="0"/>
              <a:t> Artificial </a:t>
            </a:r>
            <a:r>
              <a:rPr lang="es-ES" sz="1200" i="1" dirty="0" err="1"/>
              <a:t>Intelligence</a:t>
            </a:r>
            <a:r>
              <a:rPr lang="es-ES" sz="1200" i="1" dirty="0"/>
              <a:t> in </a:t>
            </a:r>
            <a:r>
              <a:rPr lang="es-ES" sz="1200" i="1" dirty="0" err="1"/>
              <a:t>Higher</a:t>
            </a:r>
            <a:r>
              <a:rPr lang="es-ES" sz="1200" i="1" dirty="0"/>
              <a:t> </a:t>
            </a:r>
            <a:r>
              <a:rPr lang="es-ES" sz="1200" i="1" dirty="0" err="1"/>
              <a:t>Education</a:t>
            </a:r>
            <a:r>
              <a:rPr lang="es-ES" sz="1200" dirty="0"/>
              <a:t>. Barcelona: OBS Business </a:t>
            </a:r>
            <a:r>
              <a:rPr lang="es-ES" sz="1200" dirty="0" err="1"/>
              <a:t>School</a:t>
            </a:r>
            <a:r>
              <a:rPr lang="es-ES" sz="1200" dirty="0"/>
              <a:t> (</a:t>
            </a:r>
            <a:r>
              <a:rPr lang="es-ES" sz="1200" dirty="0" err="1"/>
              <a:t>OBServatory</a:t>
            </a:r>
            <a:r>
              <a:rPr lang="es-ES" sz="1200" dirty="0"/>
              <a:t>). 29 de octubre de 2024. Accedido el 4 de septiembre de 2025. </a:t>
            </a:r>
            <a:r>
              <a:rPr lang="es-ES" sz="1200" dirty="0">
                <a:hlinkClick r:id="rId2"/>
              </a:rPr>
              <a:t>https://www.obsbusiness.school/en/faculty-and-research/reports/obs-report-elearning-2024</a:t>
            </a:r>
            <a:endParaRPr lang="es-ES" sz="1200" dirty="0"/>
          </a:p>
        </p:txBody>
      </p:sp>
      <p:pic>
        <p:nvPicPr>
          <p:cNvPr id="8" name="Imagen 7">
            <a:extLst>
              <a:ext uri="{FF2B5EF4-FFF2-40B4-BE49-F238E27FC236}">
                <a16:creationId xmlns:a16="http://schemas.microsoft.com/office/drawing/2014/main" id="{502A4E6E-1A33-E1CB-7923-6ABE82C12CA8}"/>
              </a:ext>
            </a:extLst>
          </p:cNvPr>
          <p:cNvPicPr>
            <a:picLocks noChangeAspect="1"/>
          </p:cNvPicPr>
          <p:nvPr/>
        </p:nvPicPr>
        <p:blipFill>
          <a:blip r:embed="rId3"/>
          <a:stretch>
            <a:fillRect/>
          </a:stretch>
        </p:blipFill>
        <p:spPr>
          <a:xfrm>
            <a:off x="7451956" y="1469569"/>
            <a:ext cx="3392644" cy="3559629"/>
          </a:xfrm>
          <a:prstGeom prst="rect">
            <a:avLst/>
          </a:prstGeom>
        </p:spPr>
      </p:pic>
    </p:spTree>
    <p:extLst>
      <p:ext uri="{BB962C8B-B14F-4D97-AF65-F5344CB8AC3E}">
        <p14:creationId xmlns:p14="http://schemas.microsoft.com/office/powerpoint/2010/main" val="215327527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782F6C-87E0-DCAF-6143-51D716CA346D}"/>
              </a:ext>
            </a:extLst>
          </p:cNvPr>
          <p:cNvSpPr>
            <a:spLocks noGrp="1"/>
          </p:cNvSpPr>
          <p:nvPr>
            <p:ph type="title"/>
          </p:nvPr>
        </p:nvSpPr>
        <p:spPr/>
        <p:txBody>
          <a:bodyPr>
            <a:normAutofit fontScale="90000"/>
          </a:bodyPr>
          <a:lstStyle/>
          <a:p>
            <a:br>
              <a:rPr lang="es-ES" b="1" dirty="0"/>
            </a:br>
            <a:r>
              <a:rPr lang="es-ES" b="1" dirty="0"/>
              <a:t>Equidad y Acceso</a:t>
            </a:r>
            <a:br>
              <a:rPr lang="es-ES" dirty="0"/>
            </a:br>
            <a:endParaRPr lang="es-ES" dirty="0"/>
          </a:p>
        </p:txBody>
      </p:sp>
      <p:sp>
        <p:nvSpPr>
          <p:cNvPr id="3" name="Marcador de contenido 2">
            <a:extLst>
              <a:ext uri="{FF2B5EF4-FFF2-40B4-BE49-F238E27FC236}">
                <a16:creationId xmlns:a16="http://schemas.microsoft.com/office/drawing/2014/main" id="{D27C46D3-1688-24A4-7D31-58C48A1F80A2}"/>
              </a:ext>
            </a:extLst>
          </p:cNvPr>
          <p:cNvSpPr>
            <a:spLocks noGrp="1"/>
          </p:cNvSpPr>
          <p:nvPr>
            <p:ph idx="1"/>
          </p:nvPr>
        </p:nvSpPr>
        <p:spPr>
          <a:xfrm>
            <a:off x="6270170" y="2228396"/>
            <a:ext cx="4974771" cy="3497489"/>
          </a:xfrm>
        </p:spPr>
        <p:txBody>
          <a:bodyPr>
            <a:normAutofit fontScale="77500" lnSpcReduction="20000"/>
          </a:bodyPr>
          <a:lstStyle/>
          <a:p>
            <a:pPr marL="0" indent="0">
              <a:buNone/>
            </a:pPr>
            <a:endParaRPr lang="es-ES" dirty="0"/>
          </a:p>
          <a:p>
            <a:pPr marL="0" indent="0" algn="ctr">
              <a:buNone/>
            </a:pPr>
            <a:r>
              <a:rPr lang="es-ES" b="1" dirty="0"/>
              <a:t>La integración de IA en educación también plantea cuestiones de equidad</a:t>
            </a:r>
          </a:p>
          <a:p>
            <a:pPr marL="0" indent="0">
              <a:buNone/>
            </a:pPr>
            <a:endParaRPr lang="es-ES" dirty="0"/>
          </a:p>
          <a:p>
            <a:pPr marL="0" indent="0">
              <a:buNone/>
            </a:pPr>
            <a:r>
              <a:rPr lang="es-ES" dirty="0"/>
              <a:t>Es fundamental asegurar </a:t>
            </a:r>
            <a:r>
              <a:rPr lang="es-ES" b="1" dirty="0"/>
              <a:t>que todos los estudiantes, independientemente de su origen socioeconómico, tengan acceso a estas herramientas y a la formación </a:t>
            </a:r>
            <a:r>
              <a:rPr lang="es-ES" dirty="0"/>
              <a:t>necesaria para utilizarlas de manera efectiva y ética.</a:t>
            </a:r>
          </a:p>
          <a:p>
            <a:pPr marL="0" indent="0">
              <a:buNone/>
            </a:pPr>
            <a:endParaRPr lang="es-ES" dirty="0"/>
          </a:p>
        </p:txBody>
      </p:sp>
      <p:pic>
        <p:nvPicPr>
          <p:cNvPr id="14338" name="Picture 2" descr="La inteligencia artificial no aporta ningún beneficio a la sociedad”,  afirma activista ecologista | Sage Lenier | Web Summit | Lisboa |  TECNOLOGIA | EL COMERCIO PERÚ">
            <a:extLst>
              <a:ext uri="{FF2B5EF4-FFF2-40B4-BE49-F238E27FC236}">
                <a16:creationId xmlns:a16="http://schemas.microsoft.com/office/drawing/2014/main" id="{3B6E03F4-8001-6F25-5F0A-E1946BA500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021" y="2228396"/>
            <a:ext cx="5088709" cy="36390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104361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CF36FF0-73EC-1FF8-3FED-D87287A9D773}"/>
              </a:ext>
            </a:extLst>
          </p:cNvPr>
          <p:cNvSpPr>
            <a:spLocks noGrp="1"/>
          </p:cNvSpPr>
          <p:nvPr>
            <p:ph type="title"/>
          </p:nvPr>
        </p:nvSpPr>
        <p:spPr/>
        <p:txBody>
          <a:bodyPr/>
          <a:lstStyle/>
          <a:p>
            <a:pPr algn="ctr"/>
            <a:r>
              <a:rPr lang="es-ES" dirty="0"/>
              <a:t>Resolución de las Naciones Unidas sobre inteligencia artificial</a:t>
            </a:r>
          </a:p>
        </p:txBody>
      </p:sp>
      <p:sp>
        <p:nvSpPr>
          <p:cNvPr id="5" name="CuadroTexto 4">
            <a:extLst>
              <a:ext uri="{FF2B5EF4-FFF2-40B4-BE49-F238E27FC236}">
                <a16:creationId xmlns:a16="http://schemas.microsoft.com/office/drawing/2014/main" id="{00276051-DF2C-B440-0EB8-1994E35D339C}"/>
              </a:ext>
            </a:extLst>
          </p:cNvPr>
          <p:cNvSpPr txBox="1"/>
          <p:nvPr/>
        </p:nvSpPr>
        <p:spPr>
          <a:xfrm>
            <a:off x="3487756" y="5569545"/>
            <a:ext cx="6097836" cy="830997"/>
          </a:xfrm>
          <a:prstGeom prst="rect">
            <a:avLst/>
          </a:prstGeom>
          <a:noFill/>
        </p:spPr>
        <p:txBody>
          <a:bodyPr wrap="square">
            <a:spAutoFit/>
          </a:bodyPr>
          <a:lstStyle/>
          <a:p>
            <a:pPr algn="ctr"/>
            <a:r>
              <a:rPr lang="es-ES" sz="1600" b="0" i="0" dirty="0">
                <a:solidFill>
                  <a:srgbClr val="444444"/>
                </a:solidFill>
                <a:effectLst/>
              </a:rPr>
              <a:t>«</a:t>
            </a:r>
            <a:r>
              <a:rPr lang="es-ES" sz="1600" b="1" i="0" dirty="0">
                <a:solidFill>
                  <a:srgbClr val="444444"/>
                </a:solidFill>
                <a:effectLst/>
              </a:rPr>
              <a:t>Aprovechar las oportunidades de sistemas seguros, protegidos y fiables de inteligencia artificial para el desarrollo sostenible</a:t>
            </a:r>
            <a:r>
              <a:rPr lang="es-ES" sz="1600" b="0" i="0" dirty="0">
                <a:solidFill>
                  <a:srgbClr val="444444"/>
                </a:solidFill>
                <a:effectLst/>
              </a:rPr>
              <a:t>«. ONU, mazo 2024 </a:t>
            </a:r>
            <a:r>
              <a:rPr lang="es-ES" sz="1600" b="0" i="0" dirty="0">
                <a:solidFill>
                  <a:srgbClr val="0F3647"/>
                </a:solidFill>
                <a:effectLst/>
                <a:latin typeface="Open Sans" panose="020B0606030504020204" pitchFamily="34" charset="0"/>
                <a:hlinkClick r:id="rId3"/>
              </a:rPr>
              <a:t>Ver documento en español</a:t>
            </a:r>
            <a:endParaRPr lang="es-ES" sz="1600" dirty="0"/>
          </a:p>
        </p:txBody>
      </p:sp>
      <p:sp>
        <p:nvSpPr>
          <p:cNvPr id="7" name="CuadroTexto 6">
            <a:extLst>
              <a:ext uri="{FF2B5EF4-FFF2-40B4-BE49-F238E27FC236}">
                <a16:creationId xmlns:a16="http://schemas.microsoft.com/office/drawing/2014/main" id="{AE34AD7E-9B2B-4D06-24B8-752BA47445C4}"/>
              </a:ext>
            </a:extLst>
          </p:cNvPr>
          <p:cNvSpPr txBox="1"/>
          <p:nvPr/>
        </p:nvSpPr>
        <p:spPr>
          <a:xfrm>
            <a:off x="6742322" y="2198955"/>
            <a:ext cx="4067978" cy="2585323"/>
          </a:xfrm>
          <a:prstGeom prst="rect">
            <a:avLst/>
          </a:prstGeom>
          <a:noFill/>
        </p:spPr>
        <p:txBody>
          <a:bodyPr wrap="square">
            <a:spAutoFit/>
          </a:bodyPr>
          <a:lstStyle/>
          <a:p>
            <a:pPr algn="ctr"/>
            <a:r>
              <a:rPr lang="es-ES" i="0" dirty="0">
                <a:solidFill>
                  <a:srgbClr val="444444"/>
                </a:solidFill>
                <a:effectLst/>
              </a:rPr>
              <a:t>La Asamblea General aprobó el primer proyecto de resolución de las Naciones Unidas sobre inteligencia artificial el jueves, respaldando un esfuerzo internacional para </a:t>
            </a:r>
            <a:r>
              <a:rPr lang="es-ES" b="1" i="0" dirty="0">
                <a:solidFill>
                  <a:srgbClr val="444444"/>
                </a:solidFill>
                <a:effectLst/>
              </a:rPr>
              <a:t>garantizar que la poderosa nueva tecnología beneficie a todas las naciones, respete los derechos humanos y sea «segura, sólida y confiable».</a:t>
            </a:r>
            <a:endParaRPr lang="es-ES" b="1" dirty="0"/>
          </a:p>
        </p:txBody>
      </p:sp>
      <p:pic>
        <p:nvPicPr>
          <p:cNvPr id="8194" name="Picture 2">
            <a:extLst>
              <a:ext uri="{FF2B5EF4-FFF2-40B4-BE49-F238E27FC236}">
                <a16:creationId xmlns:a16="http://schemas.microsoft.com/office/drawing/2014/main" id="{DEB5362E-9C6A-61F4-9BE3-7849EC391D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2564089"/>
            <a:ext cx="5095734" cy="2308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289275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C3D80A-080E-1FF3-48E0-F9437A5A1AA8}"/>
            </a:ext>
          </a:extLst>
        </p:cNvPr>
        <p:cNvGrpSpPr/>
        <p:nvPr/>
      </p:nvGrpSpPr>
      <p:grpSpPr>
        <a:xfrm>
          <a:off x="0" y="0"/>
          <a:ext cx="0" cy="0"/>
          <a:chOff x="0" y="0"/>
          <a:chExt cx="0" cy="0"/>
        </a:xfrm>
      </p:grpSpPr>
      <p:pic>
        <p:nvPicPr>
          <p:cNvPr id="4098" name="Picture 2">
            <a:extLst>
              <a:ext uri="{FF2B5EF4-FFF2-40B4-BE49-F238E27FC236}">
                <a16:creationId xmlns:a16="http://schemas.microsoft.com/office/drawing/2014/main" id="{D6C4AB50-CA9D-D962-7421-14C50BDDD2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5418" y="1977401"/>
            <a:ext cx="4866412" cy="3406489"/>
          </a:xfrm>
          <a:prstGeom prst="rect">
            <a:avLst/>
          </a:prstGeom>
          <a:noFill/>
          <a:extLst>
            <a:ext uri="{909E8E84-426E-40DD-AFC4-6F175D3DCCD1}">
              <a14:hiddenFill xmlns:a14="http://schemas.microsoft.com/office/drawing/2010/main">
                <a:solidFill>
                  <a:srgbClr val="FFFFFF"/>
                </a:solidFill>
              </a14:hiddenFill>
            </a:ext>
          </a:extLst>
        </p:spPr>
      </p:pic>
      <p:sp>
        <p:nvSpPr>
          <p:cNvPr id="4" name="CuadroTexto 3">
            <a:extLst>
              <a:ext uri="{FF2B5EF4-FFF2-40B4-BE49-F238E27FC236}">
                <a16:creationId xmlns:a16="http://schemas.microsoft.com/office/drawing/2014/main" id="{00F04741-818A-3E47-EBC6-5B0ADB39233E}"/>
              </a:ext>
            </a:extLst>
          </p:cNvPr>
          <p:cNvSpPr txBox="1"/>
          <p:nvPr/>
        </p:nvSpPr>
        <p:spPr>
          <a:xfrm>
            <a:off x="7393259" y="1059366"/>
            <a:ext cx="4081346" cy="5078313"/>
          </a:xfrm>
          <a:prstGeom prst="rect">
            <a:avLst/>
          </a:prstGeom>
          <a:noFill/>
        </p:spPr>
        <p:txBody>
          <a:bodyPr wrap="square" rtlCol="0">
            <a:spAutoFit/>
          </a:bodyPr>
          <a:lstStyle/>
          <a:p>
            <a:pPr algn="ctr"/>
            <a:r>
              <a:rPr lang="es-ES" dirty="0"/>
              <a:t>El </a:t>
            </a:r>
            <a:r>
              <a:rPr lang="es-ES" b="1" dirty="0"/>
              <a:t>Índice de Transparencia de Modelos Fundamentales de la Inteligencia Artificial </a:t>
            </a:r>
            <a:r>
              <a:rPr lang="es-ES" dirty="0"/>
              <a:t>es una evaluación que se realiza a los principales modelos de IA para medir la transparencia en su desarrollo y funcionamiento. </a:t>
            </a:r>
          </a:p>
          <a:p>
            <a:endParaRPr lang="es-ES" dirty="0"/>
          </a:p>
          <a:p>
            <a:pPr algn="ctr"/>
            <a:r>
              <a:rPr lang="es-ES" b="1" dirty="0"/>
              <a:t>La gran mayoría de estos modelos son opacos</a:t>
            </a:r>
            <a:r>
              <a:rPr lang="es-ES" dirty="0"/>
              <a:t>, significa que existe </a:t>
            </a:r>
            <a:r>
              <a:rPr lang="es-ES" u="sng" dirty="0"/>
              <a:t>una falta significativa de claridad y divulgación sobre cómo se entrenan, las fuentes de datos que utilizan, y cómo toman decisiones.</a:t>
            </a:r>
          </a:p>
          <a:p>
            <a:endParaRPr lang="es-ES" u="sng" dirty="0"/>
          </a:p>
          <a:p>
            <a:pPr algn="ctr"/>
            <a:r>
              <a:rPr lang="es-ES" b="1" dirty="0"/>
              <a:t>Urge solucionar la falta de transparencia </a:t>
            </a:r>
            <a:r>
              <a:rPr lang="es-ES" dirty="0"/>
              <a:t>en torno a los datos utilizados para entrenar modelos de Inteligencia Artificial</a:t>
            </a:r>
          </a:p>
          <a:p>
            <a:endParaRPr lang="es-ES" u="sng" dirty="0"/>
          </a:p>
        </p:txBody>
      </p:sp>
      <p:sp>
        <p:nvSpPr>
          <p:cNvPr id="2" name="Rectángulo 1"/>
          <p:cNvSpPr/>
          <p:nvPr/>
        </p:nvSpPr>
        <p:spPr>
          <a:xfrm>
            <a:off x="1302780" y="5606764"/>
            <a:ext cx="4132729" cy="1061829"/>
          </a:xfrm>
          <a:prstGeom prst="rect">
            <a:avLst/>
          </a:prstGeom>
        </p:spPr>
        <p:txBody>
          <a:bodyPr wrap="square">
            <a:spAutoFit/>
          </a:bodyPr>
          <a:lstStyle/>
          <a:p>
            <a:pPr algn="ctr" fontAlgn="base"/>
            <a:r>
              <a:rPr lang="en-US" sz="1050" dirty="0">
                <a:solidFill>
                  <a:srgbClr val="444444"/>
                </a:solidFill>
                <a:latin typeface="Open Sans"/>
              </a:rPr>
              <a:t>«New Index Finds AI Models Are Murky, Not Transparent At All». 2023. </a:t>
            </a:r>
            <a:r>
              <a:rPr lang="en-US" sz="1050" dirty="0" err="1">
                <a:solidFill>
                  <a:srgbClr val="444444"/>
                </a:solidFill>
                <a:latin typeface="Open Sans"/>
              </a:rPr>
              <a:t>Accedido</a:t>
            </a:r>
            <a:r>
              <a:rPr lang="en-US" sz="1050" dirty="0">
                <a:solidFill>
                  <a:srgbClr val="444444"/>
                </a:solidFill>
                <a:latin typeface="Open Sans"/>
              </a:rPr>
              <a:t> 21 de </a:t>
            </a:r>
            <a:r>
              <a:rPr lang="en-US" sz="1050" dirty="0" err="1">
                <a:solidFill>
                  <a:srgbClr val="444444"/>
                </a:solidFill>
                <a:latin typeface="Open Sans"/>
              </a:rPr>
              <a:t>diciembre</a:t>
            </a:r>
            <a:r>
              <a:rPr lang="en-US" sz="1050" dirty="0">
                <a:solidFill>
                  <a:srgbClr val="444444"/>
                </a:solidFill>
                <a:latin typeface="Open Sans"/>
              </a:rPr>
              <a:t> de 2023. </a:t>
            </a:r>
            <a:r>
              <a:rPr lang="en-US" sz="1050" dirty="0">
                <a:solidFill>
                  <a:srgbClr val="21759B"/>
                </a:solidFill>
                <a:latin typeface="Open Sans"/>
                <a:hlinkClick r:id="rId4"/>
              </a:rPr>
              <a:t>https://www.darkreading.com/cyber-risk/new-index-finds-ai-models-are-murky-not-transparent-at-all</a:t>
            </a:r>
            <a:r>
              <a:rPr lang="en-US" sz="1050" dirty="0">
                <a:solidFill>
                  <a:srgbClr val="444444"/>
                </a:solidFill>
                <a:latin typeface="Open Sans"/>
              </a:rPr>
              <a:t>.</a:t>
            </a:r>
          </a:p>
          <a:p>
            <a:br>
              <a:rPr lang="en-US" sz="1050" dirty="0"/>
            </a:br>
            <a:endParaRPr lang="es-ES" sz="1050" dirty="0"/>
          </a:p>
        </p:txBody>
      </p:sp>
      <p:sp>
        <p:nvSpPr>
          <p:cNvPr id="3" name="Título 1">
            <a:extLst>
              <a:ext uri="{FF2B5EF4-FFF2-40B4-BE49-F238E27FC236}">
                <a16:creationId xmlns:a16="http://schemas.microsoft.com/office/drawing/2014/main" id="{D70933FD-9328-BCF0-714C-B9B40235B72E}"/>
              </a:ext>
            </a:extLst>
          </p:cNvPr>
          <p:cNvSpPr>
            <a:spLocks noGrp="1"/>
          </p:cNvSpPr>
          <p:nvPr>
            <p:ph type="title"/>
          </p:nvPr>
        </p:nvSpPr>
        <p:spPr>
          <a:xfrm>
            <a:off x="838200" y="365125"/>
            <a:ext cx="5083629" cy="1325563"/>
          </a:xfrm>
        </p:spPr>
        <p:txBody>
          <a:bodyPr>
            <a:normAutofit fontScale="90000"/>
          </a:bodyPr>
          <a:lstStyle/>
          <a:p>
            <a:br>
              <a:rPr lang="es-ES" dirty="0"/>
            </a:br>
            <a:r>
              <a:rPr lang="es-ES" b="1" dirty="0"/>
              <a:t>Falta de transparencia</a:t>
            </a:r>
            <a:br>
              <a:rPr lang="es-ES" dirty="0"/>
            </a:br>
            <a:endParaRPr lang="es-ES" dirty="0"/>
          </a:p>
        </p:txBody>
      </p:sp>
    </p:spTree>
    <p:extLst>
      <p:ext uri="{BB962C8B-B14F-4D97-AF65-F5344CB8AC3E}">
        <p14:creationId xmlns:p14="http://schemas.microsoft.com/office/powerpoint/2010/main" val="218167027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487" name="Rectangle 20486">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4CF95DC9-3443-2FAB-4781-DFB39583B60E}"/>
              </a:ext>
            </a:extLst>
          </p:cNvPr>
          <p:cNvSpPr>
            <a:spLocks noGrp="1"/>
          </p:cNvSpPr>
          <p:nvPr>
            <p:ph type="title"/>
          </p:nvPr>
        </p:nvSpPr>
        <p:spPr>
          <a:xfrm>
            <a:off x="836679" y="723898"/>
            <a:ext cx="6002110" cy="1495425"/>
          </a:xfrm>
        </p:spPr>
        <p:txBody>
          <a:bodyPr>
            <a:normAutofit/>
          </a:bodyPr>
          <a:lstStyle/>
          <a:p>
            <a:br>
              <a:rPr lang="es-ES" sz="2800"/>
            </a:br>
            <a:r>
              <a:rPr lang="es-ES" sz="2800" b="1"/>
              <a:t>Problemas de propiedad intelectual </a:t>
            </a:r>
            <a:br>
              <a:rPr lang="es-ES" sz="2800"/>
            </a:br>
            <a:endParaRPr lang="es-ES" sz="2800"/>
          </a:p>
        </p:txBody>
      </p:sp>
      <p:sp>
        <p:nvSpPr>
          <p:cNvPr id="3" name="Marcador de contenido 2">
            <a:extLst>
              <a:ext uri="{FF2B5EF4-FFF2-40B4-BE49-F238E27FC236}">
                <a16:creationId xmlns:a16="http://schemas.microsoft.com/office/drawing/2014/main" id="{E757D201-D39E-5A99-CAA0-B65E9D16B3B7}"/>
              </a:ext>
            </a:extLst>
          </p:cNvPr>
          <p:cNvSpPr>
            <a:spLocks noGrp="1"/>
          </p:cNvSpPr>
          <p:nvPr>
            <p:ph idx="1"/>
          </p:nvPr>
        </p:nvSpPr>
        <p:spPr>
          <a:xfrm>
            <a:off x="836680" y="2405067"/>
            <a:ext cx="6002110" cy="3729034"/>
          </a:xfrm>
        </p:spPr>
        <p:txBody>
          <a:bodyPr>
            <a:normAutofit/>
          </a:bodyPr>
          <a:lstStyle/>
          <a:p>
            <a:endParaRPr lang="es-ES" sz="2000"/>
          </a:p>
          <a:p>
            <a:r>
              <a:rPr lang="es-ES" sz="2000"/>
              <a:t>Varias de las plataformas de sigue </a:t>
            </a:r>
            <a:r>
              <a:rPr lang="es-ES" sz="2000" b="1"/>
              <a:t>acumulando demandas por entrenar sus modelos de inteligencia artificial con contenido protegido</a:t>
            </a:r>
            <a:r>
              <a:rPr lang="es-ES" sz="2000"/>
              <a:t> por derechos d e autor.</a:t>
            </a:r>
          </a:p>
          <a:p>
            <a:pPr lvl="8"/>
            <a:endParaRPr lang="es-ES" sz="2000"/>
          </a:p>
          <a:p>
            <a:r>
              <a:rPr lang="es-ES" sz="2000" b="1"/>
              <a:t>The New York Times</a:t>
            </a:r>
            <a:r>
              <a:rPr lang="es-ES" sz="2000"/>
              <a:t>, que acusó a Microsoft y OpenAI de violación de copyright por este mismo tipo de actividad</a:t>
            </a:r>
          </a:p>
        </p:txBody>
      </p:sp>
      <p:pic>
        <p:nvPicPr>
          <p:cNvPr id="20482" name="Picture 2" descr="Quién posee los derechos de autor de un contenido generado por inteligencia  artificial generativa? | Universo Abierto">
            <a:extLst>
              <a:ext uri="{FF2B5EF4-FFF2-40B4-BE49-F238E27FC236}">
                <a16:creationId xmlns:a16="http://schemas.microsoft.com/office/drawing/2014/main" id="{47018BD5-B177-64DE-3109-390A4155B5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1317" r="17916" b="1"/>
          <a:stretch>
            <a:fillRect/>
          </a:stretch>
        </p:blipFill>
        <p:spPr bwMode="auto">
          <a:xfrm>
            <a:off x="7199440" y="10"/>
            <a:ext cx="4992560" cy="685799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712471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1F2EA45-F3F5-1B03-B34D-E0D52271DE71}"/>
              </a:ext>
            </a:extLst>
          </p:cNvPr>
          <p:cNvSpPr>
            <a:spLocks noGrp="1"/>
          </p:cNvSpPr>
          <p:nvPr>
            <p:ph type="title"/>
          </p:nvPr>
        </p:nvSpPr>
        <p:spPr/>
        <p:txBody>
          <a:bodyPr>
            <a:normAutofit fontScale="90000"/>
          </a:bodyPr>
          <a:lstStyle/>
          <a:p>
            <a:br>
              <a:rPr lang="es-ES" dirty="0"/>
            </a:br>
            <a:r>
              <a:rPr lang="es-ES" b="1" dirty="0"/>
              <a:t>Formación Docente</a:t>
            </a:r>
            <a:br>
              <a:rPr lang="es-ES" dirty="0"/>
            </a:br>
            <a:endParaRPr lang="es-ES" dirty="0"/>
          </a:p>
        </p:txBody>
      </p:sp>
      <p:sp>
        <p:nvSpPr>
          <p:cNvPr id="3" name="Marcador de contenido 2">
            <a:extLst>
              <a:ext uri="{FF2B5EF4-FFF2-40B4-BE49-F238E27FC236}">
                <a16:creationId xmlns:a16="http://schemas.microsoft.com/office/drawing/2014/main" id="{1288A2C3-51C7-B84F-65DB-3C49E1DF184C}"/>
              </a:ext>
            </a:extLst>
          </p:cNvPr>
          <p:cNvSpPr>
            <a:spLocks noGrp="1"/>
          </p:cNvSpPr>
          <p:nvPr>
            <p:ph idx="1"/>
          </p:nvPr>
        </p:nvSpPr>
        <p:spPr>
          <a:xfrm>
            <a:off x="1077686" y="1858283"/>
            <a:ext cx="4735286" cy="4351338"/>
          </a:xfrm>
        </p:spPr>
        <p:txBody>
          <a:bodyPr>
            <a:normAutofit fontScale="85000" lnSpcReduction="20000"/>
          </a:bodyPr>
          <a:lstStyle/>
          <a:p>
            <a:endParaRPr lang="es-ES" dirty="0"/>
          </a:p>
          <a:p>
            <a:r>
              <a:rPr lang="es-ES" b="1" dirty="0"/>
              <a:t>La preparación del profesorado emerge como un factor crítico </a:t>
            </a:r>
            <a:r>
              <a:rPr lang="es-ES" dirty="0"/>
              <a:t>para el éxito de la integración de IA en educación.</a:t>
            </a:r>
          </a:p>
          <a:p>
            <a:endParaRPr lang="es-ES" dirty="0"/>
          </a:p>
          <a:p>
            <a:r>
              <a:rPr lang="es-ES" dirty="0"/>
              <a:t>Los docentes necesitan no solo comprender las capacidades técnicas de estas herramientas, sino también </a:t>
            </a:r>
            <a:r>
              <a:rPr lang="es-ES" b="1" dirty="0"/>
              <a:t>desarrollar estrategias pedagógicas</a:t>
            </a:r>
            <a:r>
              <a:rPr lang="es-ES" dirty="0"/>
              <a:t> que maximicen su potencial educativo mientras mitigan sus riesgos</a:t>
            </a:r>
          </a:p>
        </p:txBody>
      </p:sp>
      <p:pic>
        <p:nvPicPr>
          <p:cNvPr id="5" name="Imagen 4">
            <a:extLst>
              <a:ext uri="{FF2B5EF4-FFF2-40B4-BE49-F238E27FC236}">
                <a16:creationId xmlns:a16="http://schemas.microsoft.com/office/drawing/2014/main" id="{97E6E07F-1CC4-225C-5914-ACC789441BEF}"/>
              </a:ext>
            </a:extLst>
          </p:cNvPr>
          <p:cNvPicPr>
            <a:picLocks noChangeAspect="1"/>
          </p:cNvPicPr>
          <p:nvPr/>
        </p:nvPicPr>
        <p:blipFill>
          <a:blip r:embed="rId2"/>
          <a:stretch>
            <a:fillRect/>
          </a:stretch>
        </p:blipFill>
        <p:spPr>
          <a:xfrm>
            <a:off x="6342951" y="1027906"/>
            <a:ext cx="5010849" cy="5353797"/>
          </a:xfrm>
          <a:prstGeom prst="rect">
            <a:avLst/>
          </a:prstGeom>
        </p:spPr>
      </p:pic>
    </p:spTree>
    <p:extLst>
      <p:ext uri="{BB962C8B-B14F-4D97-AF65-F5344CB8AC3E}">
        <p14:creationId xmlns:p14="http://schemas.microsoft.com/office/powerpoint/2010/main" val="338866142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32E875A-61F0-18F4-2B49-DACAE9863C8E}"/>
              </a:ext>
            </a:extLst>
          </p:cNvPr>
          <p:cNvSpPr>
            <a:spLocks noGrp="1"/>
          </p:cNvSpPr>
          <p:nvPr>
            <p:ph type="title"/>
          </p:nvPr>
        </p:nvSpPr>
        <p:spPr/>
        <p:txBody>
          <a:bodyPr>
            <a:normAutofit fontScale="90000"/>
          </a:bodyPr>
          <a:lstStyle/>
          <a:p>
            <a:br>
              <a:rPr lang="es-ES" b="1" dirty="0"/>
            </a:br>
            <a:r>
              <a:rPr lang="es-ES" b="1" dirty="0"/>
              <a:t>Perspectivas de Futuro</a:t>
            </a:r>
            <a:br>
              <a:rPr lang="es-ES" dirty="0"/>
            </a:br>
            <a:endParaRPr lang="es-ES" dirty="0"/>
          </a:p>
        </p:txBody>
      </p:sp>
      <p:sp>
        <p:nvSpPr>
          <p:cNvPr id="3" name="Marcador de contenido 2">
            <a:extLst>
              <a:ext uri="{FF2B5EF4-FFF2-40B4-BE49-F238E27FC236}">
                <a16:creationId xmlns:a16="http://schemas.microsoft.com/office/drawing/2014/main" id="{5D5D2309-024D-4EC1-3878-6C6DFDE18833}"/>
              </a:ext>
            </a:extLst>
          </p:cNvPr>
          <p:cNvSpPr>
            <a:spLocks noGrp="1"/>
          </p:cNvSpPr>
          <p:nvPr>
            <p:ph idx="1"/>
          </p:nvPr>
        </p:nvSpPr>
        <p:spPr>
          <a:xfrm>
            <a:off x="1186543" y="1782082"/>
            <a:ext cx="4909457" cy="4351338"/>
          </a:xfrm>
        </p:spPr>
        <p:txBody>
          <a:bodyPr>
            <a:normAutofit fontScale="92500" lnSpcReduction="10000"/>
          </a:bodyPr>
          <a:lstStyle/>
          <a:p>
            <a:endParaRPr lang="es-ES" dirty="0"/>
          </a:p>
          <a:p>
            <a:pPr marL="0" indent="0" algn="ctr">
              <a:buNone/>
            </a:pPr>
            <a:r>
              <a:rPr lang="es-ES" b="1" dirty="0"/>
              <a:t>Hacia 2026: Implementación del Marco Global</a:t>
            </a:r>
            <a:endParaRPr lang="es-ES" dirty="0"/>
          </a:p>
          <a:p>
            <a:endParaRPr lang="es-ES" dirty="0"/>
          </a:p>
          <a:p>
            <a:pPr marL="0" indent="0" algn="ctr">
              <a:buNone/>
            </a:pPr>
            <a:r>
              <a:rPr lang="es-ES" dirty="0"/>
              <a:t>La versión final del </a:t>
            </a:r>
            <a:r>
              <a:rPr lang="es-ES" dirty="0" err="1"/>
              <a:t>AILit</a:t>
            </a:r>
            <a:r>
              <a:rPr lang="es-ES" dirty="0"/>
              <a:t> Framework está prevista para 2026, y se espera que venga acompañada de materiales didácticos y ejemplos prácticos listos para su implementación en el aula</a:t>
            </a:r>
          </a:p>
        </p:txBody>
      </p:sp>
      <p:pic>
        <p:nvPicPr>
          <p:cNvPr id="5" name="Imagen 4">
            <a:extLst>
              <a:ext uri="{FF2B5EF4-FFF2-40B4-BE49-F238E27FC236}">
                <a16:creationId xmlns:a16="http://schemas.microsoft.com/office/drawing/2014/main" id="{96E0558A-5E96-4CDD-4917-A6B347282E78}"/>
              </a:ext>
            </a:extLst>
          </p:cNvPr>
          <p:cNvPicPr>
            <a:picLocks noChangeAspect="1"/>
          </p:cNvPicPr>
          <p:nvPr/>
        </p:nvPicPr>
        <p:blipFill>
          <a:blip r:embed="rId3"/>
          <a:stretch>
            <a:fillRect/>
          </a:stretch>
        </p:blipFill>
        <p:spPr>
          <a:xfrm>
            <a:off x="7313585" y="855833"/>
            <a:ext cx="3639058" cy="5277587"/>
          </a:xfrm>
          <a:prstGeom prst="rect">
            <a:avLst/>
          </a:prstGeom>
        </p:spPr>
      </p:pic>
    </p:spTree>
    <p:extLst>
      <p:ext uri="{BB962C8B-B14F-4D97-AF65-F5344CB8AC3E}">
        <p14:creationId xmlns:p14="http://schemas.microsoft.com/office/powerpoint/2010/main" val="22315252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DB8C93D5-89E6-430C-F4C0-B9CFF75C25D0}"/>
              </a:ext>
            </a:extLst>
          </p:cNvPr>
          <p:cNvSpPr>
            <a:spLocks noGrp="1"/>
          </p:cNvSpPr>
          <p:nvPr>
            <p:ph idx="1"/>
          </p:nvPr>
        </p:nvSpPr>
        <p:spPr>
          <a:xfrm>
            <a:off x="838200" y="2155371"/>
            <a:ext cx="4152774" cy="3973718"/>
          </a:xfrm>
        </p:spPr>
        <p:txBody>
          <a:bodyPr>
            <a:normAutofit fontScale="92500"/>
          </a:bodyPr>
          <a:lstStyle/>
          <a:p>
            <a:pPr marL="0" indent="0" algn="ctr">
              <a:buNone/>
            </a:pPr>
            <a:r>
              <a:rPr lang="es-ES" sz="2000" dirty="0"/>
              <a:t>Llevamos años hablando y utilizando la Inteligencia Artificial, pero ha sido en los últimos meses con la </a:t>
            </a:r>
            <a:r>
              <a:rPr lang="es-ES" sz="2000" b="1" dirty="0"/>
              <a:t>llegada de </a:t>
            </a:r>
            <a:r>
              <a:rPr lang="es-ES" sz="2000" b="1" dirty="0" err="1"/>
              <a:t>ChatGPT</a:t>
            </a:r>
            <a:r>
              <a:rPr lang="es-ES" sz="2000" b="1" dirty="0"/>
              <a:t> cuando el tema se ha puesto de relevancia</a:t>
            </a:r>
          </a:p>
          <a:p>
            <a:pPr marL="0" indent="0" algn="ctr">
              <a:buNone/>
            </a:pPr>
            <a:endParaRPr lang="es-ES" sz="2000" dirty="0"/>
          </a:p>
          <a:p>
            <a:pPr marL="0" indent="0" algn="ctr">
              <a:buNone/>
            </a:pPr>
            <a:r>
              <a:rPr lang="es-ES" sz="2000" b="0" i="0" dirty="0">
                <a:effectLst/>
                <a:latin typeface="Söhne"/>
              </a:rPr>
              <a:t>Estos modelos son </a:t>
            </a:r>
            <a:r>
              <a:rPr lang="es-ES" sz="2000" b="1" i="0" dirty="0">
                <a:effectLst/>
                <a:latin typeface="Söhne"/>
              </a:rPr>
              <a:t>capaces de generar texto coherente y relevante</a:t>
            </a:r>
            <a:r>
              <a:rPr lang="es-ES" sz="2000" b="0" i="0" dirty="0">
                <a:effectLst/>
                <a:latin typeface="Söhne"/>
              </a:rPr>
              <a:t>, Los modelos de lenguaje como </a:t>
            </a:r>
            <a:r>
              <a:rPr lang="es-ES" sz="2000" b="0" i="0" dirty="0" err="1">
                <a:effectLst/>
                <a:latin typeface="Söhne"/>
              </a:rPr>
              <a:t>ChatGPT</a:t>
            </a:r>
            <a:r>
              <a:rPr lang="es-ES" sz="2000" b="0" i="0" dirty="0">
                <a:effectLst/>
                <a:latin typeface="Söhne"/>
              </a:rPr>
              <a:t> </a:t>
            </a:r>
            <a:r>
              <a:rPr lang="es-ES" sz="2000" b="0" i="0" u="sng" dirty="0">
                <a:effectLst/>
                <a:latin typeface="Söhne"/>
              </a:rPr>
              <a:t>son entrenados con una enorme cantidad de datos </a:t>
            </a:r>
            <a:r>
              <a:rPr lang="es-ES" sz="2000" b="0" i="0" dirty="0">
                <a:effectLst/>
                <a:latin typeface="Söhne"/>
              </a:rPr>
              <a:t>y son capaces de producir contenido escrito que imita el estilo y la estructura del lenguaje humano. </a:t>
            </a:r>
            <a:endParaRPr lang="es-ES" sz="2000" dirty="0"/>
          </a:p>
        </p:txBody>
      </p:sp>
      <p:sp>
        <p:nvSpPr>
          <p:cNvPr id="2" name="Título 1">
            <a:extLst>
              <a:ext uri="{FF2B5EF4-FFF2-40B4-BE49-F238E27FC236}">
                <a16:creationId xmlns:a16="http://schemas.microsoft.com/office/drawing/2014/main" id="{654718BB-A957-80F6-C5E6-DFEBF29AA7C4}"/>
              </a:ext>
            </a:extLst>
          </p:cNvPr>
          <p:cNvSpPr>
            <a:spLocks noGrp="1"/>
          </p:cNvSpPr>
          <p:nvPr>
            <p:ph type="title"/>
          </p:nvPr>
        </p:nvSpPr>
        <p:spPr>
          <a:xfrm>
            <a:off x="572493" y="238539"/>
            <a:ext cx="11047013" cy="1434415"/>
          </a:xfrm>
        </p:spPr>
        <p:txBody>
          <a:bodyPr anchor="b">
            <a:normAutofit/>
          </a:bodyPr>
          <a:lstStyle/>
          <a:p>
            <a:r>
              <a:rPr lang="es-ES" sz="5400" dirty="0"/>
              <a:t>IA Generativa</a:t>
            </a:r>
          </a:p>
        </p:txBody>
      </p:sp>
      <p:pic>
        <p:nvPicPr>
          <p:cNvPr id="5" name="Imagen 4">
            <a:extLst>
              <a:ext uri="{FF2B5EF4-FFF2-40B4-BE49-F238E27FC236}">
                <a16:creationId xmlns:a16="http://schemas.microsoft.com/office/drawing/2014/main" id="{A1986313-1701-06AE-61B7-88FD5CE8122F}"/>
              </a:ext>
            </a:extLst>
          </p:cNvPr>
          <p:cNvPicPr>
            <a:picLocks noChangeAspect="1"/>
          </p:cNvPicPr>
          <p:nvPr/>
        </p:nvPicPr>
        <p:blipFill>
          <a:blip r:embed="rId3"/>
          <a:stretch>
            <a:fillRect/>
          </a:stretch>
        </p:blipFill>
        <p:spPr>
          <a:xfrm>
            <a:off x="5876711" y="1229540"/>
            <a:ext cx="5156596" cy="4702629"/>
          </a:xfrm>
          <a:prstGeom prst="rect">
            <a:avLst/>
          </a:prstGeom>
        </p:spPr>
      </p:pic>
    </p:spTree>
    <p:extLst>
      <p:ext uri="{BB962C8B-B14F-4D97-AF65-F5344CB8AC3E}">
        <p14:creationId xmlns:p14="http://schemas.microsoft.com/office/powerpoint/2010/main" val="146488937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A516C76-2F2F-7757-18D8-5F4D90872111}"/>
              </a:ext>
            </a:extLst>
          </p:cNvPr>
          <p:cNvSpPr>
            <a:spLocks noGrp="1"/>
          </p:cNvSpPr>
          <p:nvPr>
            <p:ph type="title"/>
          </p:nvPr>
        </p:nvSpPr>
        <p:spPr/>
        <p:txBody>
          <a:bodyPr>
            <a:normAutofit fontScale="90000"/>
          </a:bodyPr>
          <a:lstStyle/>
          <a:p>
            <a:br>
              <a:rPr lang="es-ES" sz="4000" b="1" dirty="0"/>
            </a:br>
            <a:r>
              <a:rPr lang="es-ES" sz="4000" b="1" dirty="0"/>
              <a:t>PISA 2029 y la Evaluación de Competencias en IA</a:t>
            </a:r>
            <a:br>
              <a:rPr lang="es-ES" dirty="0"/>
            </a:br>
            <a:endParaRPr lang="es-ES" dirty="0"/>
          </a:p>
        </p:txBody>
      </p:sp>
      <p:sp>
        <p:nvSpPr>
          <p:cNvPr id="3" name="Marcador de contenido 2">
            <a:extLst>
              <a:ext uri="{FF2B5EF4-FFF2-40B4-BE49-F238E27FC236}">
                <a16:creationId xmlns:a16="http://schemas.microsoft.com/office/drawing/2014/main" id="{9C64EED1-9AAB-2F24-3EFB-4DE946135159}"/>
              </a:ext>
            </a:extLst>
          </p:cNvPr>
          <p:cNvSpPr>
            <a:spLocks noGrp="1"/>
          </p:cNvSpPr>
          <p:nvPr>
            <p:ph idx="1"/>
          </p:nvPr>
        </p:nvSpPr>
        <p:spPr>
          <a:xfrm>
            <a:off x="838200" y="1825625"/>
            <a:ext cx="4416846" cy="4351338"/>
          </a:xfrm>
        </p:spPr>
        <p:txBody>
          <a:bodyPr>
            <a:normAutofit fontScale="92500" lnSpcReduction="20000"/>
          </a:bodyPr>
          <a:lstStyle/>
          <a:p>
            <a:endParaRPr lang="es-ES" dirty="0"/>
          </a:p>
          <a:p>
            <a:pPr marL="0" indent="0" algn="ctr">
              <a:buNone/>
            </a:pPr>
            <a:r>
              <a:rPr lang="es-ES" dirty="0"/>
              <a:t>La integración del dominio de </a:t>
            </a:r>
            <a:r>
              <a:rPr lang="es-ES" b="1" dirty="0"/>
              <a:t>Evaluación de la Alfabetización en Medios e IA en PISA 2029 </a:t>
            </a:r>
            <a:r>
              <a:rPr lang="es-ES" dirty="0"/>
              <a:t>marcará un hito en la medición internacional de competencias educativas, proporcionando datos comparables sobre cómo diferentes sistemas educativos están preparando a sus estudiantes para la era de la IA.</a:t>
            </a:r>
          </a:p>
          <a:p>
            <a:endParaRPr lang="es-ES" dirty="0"/>
          </a:p>
        </p:txBody>
      </p:sp>
      <p:pic>
        <p:nvPicPr>
          <p:cNvPr id="15362" name="Picture 2">
            <a:extLst>
              <a:ext uri="{FF2B5EF4-FFF2-40B4-BE49-F238E27FC236}">
                <a16:creationId xmlns:a16="http://schemas.microsoft.com/office/drawing/2014/main" id="{947B434D-F499-0DD1-5D7F-B8C1826AC6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9926" y="2056541"/>
            <a:ext cx="5666076" cy="36691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938567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391" name="Rectangle 16390">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0B675B2-B033-E625-750E-22D018E6FCC1}"/>
              </a:ext>
            </a:extLst>
          </p:cNvPr>
          <p:cNvSpPr>
            <a:spLocks noGrp="1"/>
          </p:cNvSpPr>
          <p:nvPr>
            <p:ph type="title"/>
          </p:nvPr>
        </p:nvSpPr>
        <p:spPr>
          <a:xfrm>
            <a:off x="836679" y="723898"/>
            <a:ext cx="6002110" cy="1495425"/>
          </a:xfrm>
        </p:spPr>
        <p:txBody>
          <a:bodyPr>
            <a:normAutofit/>
          </a:bodyPr>
          <a:lstStyle/>
          <a:p>
            <a:pPr algn="ctr"/>
            <a:br>
              <a:rPr lang="es-ES" sz="2500" b="1" dirty="0"/>
            </a:br>
            <a:r>
              <a:rPr lang="es-ES" sz="2500" b="1" dirty="0"/>
              <a:t>Recomendaciones para una integración exitosa</a:t>
            </a:r>
            <a:br>
              <a:rPr lang="es-ES" sz="2500" dirty="0"/>
            </a:br>
            <a:endParaRPr lang="es-ES" sz="2500" dirty="0"/>
          </a:p>
        </p:txBody>
      </p:sp>
      <p:sp>
        <p:nvSpPr>
          <p:cNvPr id="3" name="Marcador de contenido 2">
            <a:extLst>
              <a:ext uri="{FF2B5EF4-FFF2-40B4-BE49-F238E27FC236}">
                <a16:creationId xmlns:a16="http://schemas.microsoft.com/office/drawing/2014/main" id="{2DC16552-68C6-3496-1121-0E3E880B130D}"/>
              </a:ext>
            </a:extLst>
          </p:cNvPr>
          <p:cNvSpPr>
            <a:spLocks noGrp="1"/>
          </p:cNvSpPr>
          <p:nvPr>
            <p:ph idx="1"/>
          </p:nvPr>
        </p:nvSpPr>
        <p:spPr>
          <a:xfrm>
            <a:off x="836680" y="2405067"/>
            <a:ext cx="6002110" cy="3729034"/>
          </a:xfrm>
        </p:spPr>
        <p:txBody>
          <a:bodyPr>
            <a:normAutofit/>
          </a:bodyPr>
          <a:lstStyle/>
          <a:p>
            <a:endParaRPr lang="es-ES" sz="1700"/>
          </a:p>
          <a:p>
            <a:pPr lvl="0"/>
            <a:r>
              <a:rPr lang="es-ES" sz="1700" b="1"/>
              <a:t>Fomentar el uso instrumental</a:t>
            </a:r>
            <a:r>
              <a:rPr lang="es-ES" sz="1700"/>
              <a:t>: Promover el empleo de IA como herramienta de apoyo al aprendizaje genuino</a:t>
            </a:r>
          </a:p>
          <a:p>
            <a:pPr lvl="0"/>
            <a:r>
              <a:rPr lang="es-ES" sz="1700" b="1"/>
              <a:t>Diseñar herramientas pedagógicas</a:t>
            </a:r>
            <a:r>
              <a:rPr lang="es-ES" sz="1700"/>
              <a:t>: Desarrollar aplicaciones que guíen el proceso de aprendizaje</a:t>
            </a:r>
          </a:p>
          <a:p>
            <a:pPr lvl="0"/>
            <a:r>
              <a:rPr lang="es-ES" sz="1700" b="1"/>
              <a:t>Invertir en formación docente</a:t>
            </a:r>
            <a:r>
              <a:rPr lang="es-ES" sz="1700"/>
              <a:t>: Proporcionar capacitación específica y continua para educadores</a:t>
            </a:r>
          </a:p>
          <a:p>
            <a:pPr lvl="0"/>
            <a:r>
              <a:rPr lang="es-ES" sz="1700" b="1"/>
              <a:t>Abordar la equidad</a:t>
            </a:r>
            <a:r>
              <a:rPr lang="es-ES" sz="1700"/>
              <a:t>: Asegurar acceso universal a tecnologías de IA educativa</a:t>
            </a:r>
          </a:p>
          <a:p>
            <a:pPr lvl="0"/>
            <a:r>
              <a:rPr lang="es-ES" sz="1700" b="1"/>
              <a:t>Desarrollar marcos éticos</a:t>
            </a:r>
            <a:r>
              <a:rPr lang="es-ES" sz="1700"/>
              <a:t>: Establecer principios claros para el uso responsable de IA en educación</a:t>
            </a:r>
          </a:p>
          <a:p>
            <a:endParaRPr lang="es-ES" sz="1700"/>
          </a:p>
        </p:txBody>
      </p:sp>
      <p:pic>
        <p:nvPicPr>
          <p:cNvPr id="16386" name="Picture 2">
            <a:extLst>
              <a:ext uri="{FF2B5EF4-FFF2-40B4-BE49-F238E27FC236}">
                <a16:creationId xmlns:a16="http://schemas.microsoft.com/office/drawing/2014/main" id="{6B4B0596-3B78-2B2B-A4EA-C1AF2DC61A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133" r="23273" b="-1"/>
          <a:stretch>
            <a:fillRect/>
          </a:stretch>
        </p:blipFill>
        <p:spPr bwMode="auto">
          <a:xfrm>
            <a:off x="7199440" y="10"/>
            <a:ext cx="4992560" cy="685799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219396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EE7F7B13-8480-FA7A-BDF8-9D1B1733214C}"/>
              </a:ext>
            </a:extLst>
          </p:cNvPr>
          <p:cNvSpPr>
            <a:spLocks noGrp="1"/>
          </p:cNvSpPr>
          <p:nvPr>
            <p:ph type="title"/>
          </p:nvPr>
        </p:nvSpPr>
        <p:spPr>
          <a:xfrm>
            <a:off x="686834" y="1153572"/>
            <a:ext cx="3200400" cy="4461163"/>
          </a:xfrm>
        </p:spPr>
        <p:txBody>
          <a:bodyPr>
            <a:normAutofit/>
          </a:bodyPr>
          <a:lstStyle/>
          <a:p>
            <a:r>
              <a:rPr lang="es-ES" sz="3700" b="1">
                <a:solidFill>
                  <a:srgbClr val="FFFFFF"/>
                </a:solidFill>
              </a:rPr>
              <a:t>Conclusiones</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Marcador de contenido 2">
            <a:extLst>
              <a:ext uri="{FF2B5EF4-FFF2-40B4-BE49-F238E27FC236}">
                <a16:creationId xmlns:a16="http://schemas.microsoft.com/office/drawing/2014/main" id="{732AF982-A8F0-9E31-ECD1-9842EAB67717}"/>
              </a:ext>
            </a:extLst>
          </p:cNvPr>
          <p:cNvSpPr>
            <a:spLocks noGrp="1"/>
          </p:cNvSpPr>
          <p:nvPr>
            <p:ph idx="1"/>
          </p:nvPr>
        </p:nvSpPr>
        <p:spPr>
          <a:xfrm>
            <a:off x="4447308" y="591344"/>
            <a:ext cx="6906491" cy="5585619"/>
          </a:xfrm>
        </p:spPr>
        <p:txBody>
          <a:bodyPr anchor="ctr">
            <a:normAutofit/>
          </a:bodyPr>
          <a:lstStyle/>
          <a:p>
            <a:r>
              <a:rPr lang="es-ES" sz="2400"/>
              <a:t>La integración de la inteligencia artificial en la educación representa tanto </a:t>
            </a:r>
            <a:r>
              <a:rPr lang="es-ES" sz="2400" b="1"/>
              <a:t>una oportunidad extraordinaria como un desafío complejo.</a:t>
            </a:r>
          </a:p>
          <a:p>
            <a:endParaRPr lang="es-ES" sz="2400" b="1"/>
          </a:p>
          <a:p>
            <a:r>
              <a:rPr lang="es-ES" sz="2400"/>
              <a:t>El éxito de esta transformación dependerá de nuestra capacidad para navegar cuidadosamente entre el </a:t>
            </a:r>
            <a:r>
              <a:rPr lang="es-ES" sz="2400" b="1"/>
              <a:t>aprovechamiento del potencial tecnológico y la preservación de los valores educativos </a:t>
            </a:r>
            <a:r>
              <a:rPr lang="es-ES" sz="2400"/>
              <a:t>fundamentales.</a:t>
            </a:r>
          </a:p>
          <a:p>
            <a:endParaRPr lang="es-ES" sz="2400"/>
          </a:p>
          <a:p>
            <a:r>
              <a:rPr lang="es-ES" sz="2400"/>
              <a:t>El futuro de la educación </a:t>
            </a:r>
            <a:r>
              <a:rPr lang="es-ES" sz="2400" b="1"/>
              <a:t>no se trata de reemplazar la inteligencia humana con inteligencia artificial, sino de crear una sinergia </a:t>
            </a:r>
            <a:r>
              <a:rPr lang="es-ES" sz="2400"/>
              <a:t>que potencie lo mejor de ambas.</a:t>
            </a:r>
          </a:p>
          <a:p>
            <a:endParaRPr lang="es-ES" sz="2400"/>
          </a:p>
        </p:txBody>
      </p:sp>
    </p:spTree>
    <p:extLst>
      <p:ext uri="{BB962C8B-B14F-4D97-AF65-F5344CB8AC3E}">
        <p14:creationId xmlns:p14="http://schemas.microsoft.com/office/powerpoint/2010/main" val="227040358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2397860E-E98F-0587-C309-A321BE6DD8F2}"/>
              </a:ext>
            </a:extLst>
          </p:cNvPr>
          <p:cNvSpPr txBox="1"/>
          <p:nvPr/>
        </p:nvSpPr>
        <p:spPr>
          <a:xfrm>
            <a:off x="5031376" y="2274838"/>
            <a:ext cx="5094515" cy="2308324"/>
          </a:xfrm>
          <a:prstGeom prst="rect">
            <a:avLst/>
          </a:prstGeom>
          <a:noFill/>
        </p:spPr>
        <p:txBody>
          <a:bodyPr wrap="square">
            <a:spAutoFit/>
          </a:bodyPr>
          <a:lstStyle/>
          <a:p>
            <a:pPr algn="ctr" fontAlgn="base">
              <a:buNone/>
            </a:pPr>
            <a:r>
              <a:rPr lang="es-ES" b="0" i="0" dirty="0">
                <a:effectLst/>
                <a:latin typeface="Open Sans" panose="020B0606030504020204" pitchFamily="34" charset="0"/>
              </a:rPr>
              <a:t>«Una vez los hombres entregaron su pensamiento a las máquinas con la esperanza de que esto les liberaría. Pero eso sólo permitió que otros hombres con máquinas los esclavizaran».</a:t>
            </a:r>
          </a:p>
          <a:p>
            <a:pPr algn="ctr" fontAlgn="base">
              <a:buNone/>
            </a:pPr>
            <a:endParaRPr lang="es-ES" dirty="0">
              <a:latin typeface="Open Sans" panose="020B0606030504020204" pitchFamily="34" charset="0"/>
            </a:endParaRPr>
          </a:p>
          <a:p>
            <a:pPr algn="ctr" fontAlgn="base">
              <a:buNone/>
            </a:pPr>
            <a:endParaRPr lang="es-ES" b="0" i="0" dirty="0">
              <a:effectLst/>
              <a:latin typeface="Open Sans" panose="020B0606030504020204" pitchFamily="34" charset="0"/>
            </a:endParaRPr>
          </a:p>
          <a:p>
            <a:pPr algn="ctr" fontAlgn="base">
              <a:buNone/>
            </a:pPr>
            <a:r>
              <a:rPr lang="es-ES" b="0" i="0" dirty="0">
                <a:effectLst/>
                <a:latin typeface="Open Sans" panose="020B0606030504020204" pitchFamily="34" charset="0"/>
              </a:rPr>
              <a:t>Frank Herbert  “</a:t>
            </a:r>
            <a:r>
              <a:rPr lang="es-ES" b="0" i="0" dirty="0" err="1">
                <a:effectLst/>
                <a:latin typeface="Open Sans" panose="020B0606030504020204" pitchFamily="34" charset="0"/>
              </a:rPr>
              <a:t>Dune</a:t>
            </a:r>
            <a:r>
              <a:rPr lang="es-ES" b="0" i="0" dirty="0">
                <a:effectLst/>
                <a:latin typeface="Open Sans" panose="020B0606030504020204" pitchFamily="34" charset="0"/>
              </a:rPr>
              <a:t>” </a:t>
            </a:r>
            <a:r>
              <a:rPr lang="es-ES" dirty="0"/>
              <a:t>1965 </a:t>
            </a:r>
            <a:endParaRPr lang="es-ES" b="0" i="0" dirty="0">
              <a:effectLst/>
              <a:latin typeface="Open Sans" panose="020B0606030504020204" pitchFamily="34" charset="0"/>
            </a:endParaRPr>
          </a:p>
        </p:txBody>
      </p:sp>
      <p:pic>
        <p:nvPicPr>
          <p:cNvPr id="8" name="Imagen 7">
            <a:extLst>
              <a:ext uri="{FF2B5EF4-FFF2-40B4-BE49-F238E27FC236}">
                <a16:creationId xmlns:a16="http://schemas.microsoft.com/office/drawing/2014/main" id="{C51EF314-F0C5-76B4-0875-F7622C05D313}"/>
              </a:ext>
            </a:extLst>
          </p:cNvPr>
          <p:cNvPicPr>
            <a:picLocks noChangeAspect="1"/>
          </p:cNvPicPr>
          <p:nvPr/>
        </p:nvPicPr>
        <p:blipFill>
          <a:blip r:embed="rId2"/>
          <a:stretch>
            <a:fillRect/>
          </a:stretch>
        </p:blipFill>
        <p:spPr>
          <a:xfrm>
            <a:off x="1560334" y="1510735"/>
            <a:ext cx="2337296" cy="3552690"/>
          </a:xfrm>
          <a:prstGeom prst="rect">
            <a:avLst/>
          </a:prstGeom>
        </p:spPr>
      </p:pic>
    </p:spTree>
    <p:extLst>
      <p:ext uri="{BB962C8B-B14F-4D97-AF65-F5344CB8AC3E}">
        <p14:creationId xmlns:p14="http://schemas.microsoft.com/office/powerpoint/2010/main" val="145829601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29284E-A043-4E5C-0CAA-A6A9F04EFC76}"/>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2FCE9E58-DE8D-3464-1538-138C85D82BDE}"/>
              </a:ext>
            </a:extLst>
          </p:cNvPr>
          <p:cNvSpPr>
            <a:spLocks noGrp="1"/>
          </p:cNvSpPr>
          <p:nvPr>
            <p:ph type="ctrTitle"/>
          </p:nvPr>
        </p:nvSpPr>
        <p:spPr>
          <a:xfrm>
            <a:off x="6367461" y="728664"/>
            <a:ext cx="4984813" cy="3157080"/>
          </a:xfrm>
          <a:noFill/>
        </p:spPr>
        <p:txBody>
          <a:bodyPr>
            <a:normAutofit/>
          </a:bodyPr>
          <a:lstStyle/>
          <a:p>
            <a:r>
              <a:rPr lang="es-ES" sz="4000" b="1" dirty="0"/>
              <a:t>Enseñanza e Inteligencia Artificial: transformando el panorama educativo</a:t>
            </a:r>
            <a:br>
              <a:rPr lang="es-ES" sz="4000" dirty="0"/>
            </a:br>
            <a:endParaRPr lang="es-ES" sz="4000" dirty="0"/>
          </a:p>
        </p:txBody>
      </p:sp>
      <p:sp>
        <p:nvSpPr>
          <p:cNvPr id="3" name="Subtítulo 2">
            <a:extLst>
              <a:ext uri="{FF2B5EF4-FFF2-40B4-BE49-F238E27FC236}">
                <a16:creationId xmlns:a16="http://schemas.microsoft.com/office/drawing/2014/main" id="{60FBA946-B30D-D7FD-76A3-CD413D0DF07A}"/>
              </a:ext>
            </a:extLst>
          </p:cNvPr>
          <p:cNvSpPr>
            <a:spLocks noGrp="1"/>
          </p:cNvSpPr>
          <p:nvPr>
            <p:ph type="subTitle" idx="1"/>
          </p:nvPr>
        </p:nvSpPr>
        <p:spPr>
          <a:xfrm>
            <a:off x="6367461" y="4072045"/>
            <a:ext cx="4984813" cy="2057289"/>
          </a:xfrm>
          <a:noFill/>
        </p:spPr>
        <p:txBody>
          <a:bodyPr>
            <a:normAutofit/>
          </a:bodyPr>
          <a:lstStyle/>
          <a:p>
            <a:r>
              <a:rPr lang="es-ES" sz="2000" dirty="0"/>
              <a:t>Julio Alonso Arévalo</a:t>
            </a:r>
          </a:p>
          <a:p>
            <a:r>
              <a:rPr lang="es-ES" sz="2000" dirty="0"/>
              <a:t>Universidad de Salamanca</a:t>
            </a:r>
          </a:p>
          <a:p>
            <a:r>
              <a:rPr lang="es-ES" sz="2000" dirty="0">
                <a:hlinkClick r:id="rId2"/>
              </a:rPr>
              <a:t>alar@usal.es</a:t>
            </a:r>
            <a:r>
              <a:rPr lang="es-ES" sz="2000" dirty="0"/>
              <a:t> </a:t>
            </a:r>
          </a:p>
        </p:txBody>
      </p:sp>
      <p:pic>
        <p:nvPicPr>
          <p:cNvPr id="2050" name="Picture 2" descr="The Role of AI in Personalized Learning">
            <a:extLst>
              <a:ext uri="{FF2B5EF4-FFF2-40B4-BE49-F238E27FC236}">
                <a16:creationId xmlns:a16="http://schemas.microsoft.com/office/drawing/2014/main" id="{3B274708-5C43-3DA5-4FA0-45DE81CEEF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2651" r="41593" b="-1"/>
          <a:stretch>
            <a:fillRect/>
          </a:stretch>
        </p:blipFill>
        <p:spPr bwMode="auto">
          <a:xfrm>
            <a:off x="1" y="10"/>
            <a:ext cx="6005512"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84293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La tecnología adoptada más rápidamente en toda la historia de la humanidad.</a:t>
            </a:r>
          </a:p>
        </p:txBody>
      </p:sp>
      <p:sp>
        <p:nvSpPr>
          <p:cNvPr id="3" name="Marcador de contenido 2"/>
          <p:cNvSpPr>
            <a:spLocks noGrp="1"/>
          </p:cNvSpPr>
          <p:nvPr>
            <p:ph idx="1"/>
          </p:nvPr>
        </p:nvSpPr>
        <p:spPr>
          <a:xfrm>
            <a:off x="838200" y="1825625"/>
            <a:ext cx="5911735" cy="4351338"/>
          </a:xfrm>
        </p:spPr>
        <p:txBody>
          <a:bodyPr>
            <a:normAutofit/>
          </a:bodyPr>
          <a:lstStyle/>
          <a:p>
            <a:endParaRPr lang="es-ES" dirty="0"/>
          </a:p>
          <a:p>
            <a:endParaRPr lang="es-ES" dirty="0"/>
          </a:p>
          <a:p>
            <a:pPr marL="0" indent="0" algn="ctr">
              <a:buNone/>
            </a:pPr>
            <a:r>
              <a:rPr lang="es-ES" sz="2400" dirty="0"/>
              <a:t>En el </a:t>
            </a:r>
            <a:r>
              <a:rPr lang="es-ES" sz="2400" b="1" dirty="0"/>
              <a:t>primer mes </a:t>
            </a:r>
            <a:r>
              <a:rPr lang="es-ES" sz="2400" dirty="0"/>
              <a:t>desde que se hizo público, ChatGPT alcanzó la impresionante cantidad de </a:t>
            </a:r>
            <a:r>
              <a:rPr lang="es-ES" sz="2400" b="1" dirty="0"/>
              <a:t>diez millones de usuarios activos diarios</a:t>
            </a:r>
          </a:p>
          <a:p>
            <a:pPr marL="0" indent="0">
              <a:buNone/>
            </a:pPr>
            <a:endParaRPr lang="es-ES" sz="2400" dirty="0"/>
          </a:p>
          <a:p>
            <a:pPr marL="0" indent="0" algn="ctr">
              <a:buNone/>
            </a:pPr>
            <a:r>
              <a:rPr lang="es-ES" sz="2400" dirty="0"/>
              <a:t>Su </a:t>
            </a:r>
            <a:r>
              <a:rPr lang="es-ES" sz="2400" u="sng" dirty="0"/>
              <a:t>crecimiento ha sido diez veces más veloz</a:t>
            </a:r>
            <a:r>
              <a:rPr lang="es-ES" sz="2400" dirty="0"/>
              <a:t> que el de aplicaciones populares como Instagram.</a:t>
            </a:r>
          </a:p>
        </p:txBody>
      </p:sp>
      <p:pic>
        <p:nvPicPr>
          <p:cNvPr id="1026" name="Picture 2" descr="ChaGPT logró, en sólo cinco días, obtener un millón de usuario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3327" y="1825625"/>
            <a:ext cx="4572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193640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323</TotalTime>
  <Words>6925</Words>
  <Application>Microsoft Office PowerPoint</Application>
  <PresentationFormat>Panorámica</PresentationFormat>
  <Paragraphs>536</Paragraphs>
  <Slides>84</Slides>
  <Notes>38</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84</vt:i4>
      </vt:variant>
    </vt:vector>
  </HeadingPairs>
  <TitlesOfParts>
    <vt:vector size="92" baseType="lpstr">
      <vt:lpstr>Aptos</vt:lpstr>
      <vt:lpstr>Aptos Display</vt:lpstr>
      <vt:lpstr>Arial</vt:lpstr>
      <vt:lpstr>Calibri</vt:lpstr>
      <vt:lpstr>Open Sans</vt:lpstr>
      <vt:lpstr>Söhne</vt:lpstr>
      <vt:lpstr>Times New Roman</vt:lpstr>
      <vt:lpstr>Tema de Office</vt:lpstr>
      <vt:lpstr>Enseñar bajo el  algoritmo: desafíos éticos en la era de la IA </vt:lpstr>
      <vt:lpstr> La sociedad en la que las máquinas crean música, escriben noticias e incluso crean videos ya no es ciencia ficción; es una realidad impulsada por la inteligencia artificial generativa. </vt:lpstr>
      <vt:lpstr>Presentación de PowerPoint</vt:lpstr>
      <vt:lpstr>Presentación de PowerPoint</vt:lpstr>
      <vt:lpstr>USOS DE LA IA</vt:lpstr>
      <vt:lpstr>Usos de la IA en la vida cotidiana</vt:lpstr>
      <vt:lpstr>Presentación de PowerPoint</vt:lpstr>
      <vt:lpstr>IA Generativa</vt:lpstr>
      <vt:lpstr>La tecnología adoptada más rápidamente en toda la historia de la humanidad.</vt:lpstr>
      <vt:lpstr>La tecnología más disruptiva </vt:lpstr>
      <vt:lpstr>Presentación de PowerPoint</vt:lpstr>
      <vt:lpstr>El aprendizaje automático</vt:lpstr>
      <vt:lpstr>Preentrenamiento</vt:lpstr>
      <vt:lpstr>Costo entrenamiento</vt:lpstr>
      <vt:lpstr>El impacto ambiental de la IA generativa</vt:lpstr>
      <vt:lpstr>Presentación de PowerPoint</vt:lpstr>
      <vt:lpstr>¿Cómo funciona?</vt:lpstr>
      <vt:lpstr>Limitaciones.  Calidad de los datos e IA</vt:lpstr>
      <vt:lpstr>Ventajas</vt:lpstr>
      <vt:lpstr>Limitaciones</vt:lpstr>
      <vt:lpstr>Presentación de PowerPoint</vt:lpstr>
      <vt:lpstr>ChatGPT de OpenAI cambia las reglas del juego</vt:lpstr>
      <vt:lpstr>Prospectiva</vt:lpstr>
      <vt:lpstr>Un estudio asocia ChatGPT con procrastinación, disminución del rendimiento académico y pérdida de memoria</vt:lpstr>
      <vt:lpstr>Prohibirla no es una opción</vt:lpstr>
      <vt:lpstr>Los detectores de IA acusan falsamente a los alumnos de hacer trampas con graves consecuencias</vt:lpstr>
      <vt:lpstr>La IA nunca reemplazará a los profesores</vt:lpstr>
      <vt:lpstr>Beneficios para la educación</vt:lpstr>
      <vt:lpstr>El uso de la IA se ha duplicado</vt:lpstr>
      <vt:lpstr>Adopción global de la IA entre estudiantes y profesores</vt:lpstr>
      <vt:lpstr> Uso Estudiantil </vt:lpstr>
      <vt:lpstr>Percepciones del uso de la IA</vt:lpstr>
      <vt:lpstr> Perspectivas del Profesorado </vt:lpstr>
      <vt:lpstr>Uso profesorado</vt:lpstr>
      <vt:lpstr>Los estudiantes universitarios no saben cómo y para que pueden utilizar herramientas de inteligencia artificial generativa (IA) para sus tareas académicas</vt:lpstr>
      <vt:lpstr>Soluciones</vt:lpstr>
      <vt:lpstr> Necesidad de entender y evaluar la información generada por IA </vt:lpstr>
      <vt:lpstr>Marcos de Alfabetización en IA</vt:lpstr>
      <vt:lpstr>Componentes principales de los marcos</vt:lpstr>
      <vt:lpstr> AILit Framework de la OCDE </vt:lpstr>
      <vt:lpstr>OCDE  Competencias Fundamentales IA</vt:lpstr>
      <vt:lpstr>Marco de alfabetización en IA (EDUCASE) </vt:lpstr>
      <vt:lpstr>Marco de Alfabetización en IA de Stanford </vt:lpstr>
      <vt:lpstr>Habilidades en IA</vt:lpstr>
      <vt:lpstr>¿Qué son prompts en ChatGPT?</vt:lpstr>
      <vt:lpstr>Presentación de PowerPoint</vt:lpstr>
      <vt:lpstr>Presentación de PowerPoint</vt:lpstr>
      <vt:lpstr>Presentación de PowerPoint</vt:lpstr>
      <vt:lpstr> Estrategias prácticas para impulsar la alfabetización </vt:lpstr>
      <vt:lpstr>Herramientas Pedagógicas Innovadoras </vt:lpstr>
      <vt:lpstr> Impacto de la IA en el Desarrollo Cognitivo y Emocional </vt:lpstr>
      <vt:lpstr> Desafíos y Consideraciones Éticas </vt:lpstr>
      <vt:lpstr> Integridad académica </vt:lpstr>
      <vt:lpstr>Estrategias para preservar la Integridad académica</vt:lpstr>
      <vt:lpstr>1. Establecer políticas y directrices</vt:lpstr>
      <vt:lpstr>2. Medidas tecnológicas</vt:lpstr>
      <vt:lpstr>¿Son fiables los detectores de texto generado por Inteligencia artificial?</vt:lpstr>
      <vt:lpstr>Los creadores de ChatGPT han lanzado una herramienta para detectar texto escrito con IA</vt:lpstr>
      <vt:lpstr>Presentación de PowerPoint</vt:lpstr>
      <vt:lpstr>Presentación de PowerPoint</vt:lpstr>
      <vt:lpstr>¿Cómo identificar texto generado por IA?</vt:lpstr>
      <vt:lpstr>Undetectable AI: detecta y camufla el contenido generado por IA </vt:lpstr>
      <vt:lpstr>Presentación de PowerPoint</vt:lpstr>
      <vt:lpstr> Información inexacta  </vt:lpstr>
      <vt:lpstr>Presentación de PowerPoint</vt:lpstr>
      <vt:lpstr> Potencial para la desinformación. </vt:lpstr>
      <vt:lpstr>Un sitio web de noticias impulsado por IA acusa accidentalmente de asesinato al fiscal del distrito</vt:lpstr>
      <vt:lpstr>Presentación de PowerPoint</vt:lpstr>
      <vt:lpstr>El impacto ambiental de la IA generativa</vt:lpstr>
      <vt:lpstr>Las herramientas de IA están generando una desinformación convincente.</vt:lpstr>
      <vt:lpstr>OpenAI presenta Voice Engine: capaz de clonar tu voz con solo 15 segundos de audio</vt:lpstr>
      <vt:lpstr>Presentación de PowerPoint</vt:lpstr>
      <vt:lpstr> Disminución del pensamiento crítico </vt:lpstr>
      <vt:lpstr> Equidad y Acceso </vt:lpstr>
      <vt:lpstr>Resolución de las Naciones Unidas sobre inteligencia artificial</vt:lpstr>
      <vt:lpstr> Falta de transparencia </vt:lpstr>
      <vt:lpstr> Problemas de propiedad intelectual  </vt:lpstr>
      <vt:lpstr> Formación Docente </vt:lpstr>
      <vt:lpstr> Perspectivas de Futuro </vt:lpstr>
      <vt:lpstr> PISA 2029 y la Evaluación de Competencias en IA </vt:lpstr>
      <vt:lpstr> Recomendaciones para una integración exitosa </vt:lpstr>
      <vt:lpstr>Conclusiones</vt:lpstr>
      <vt:lpstr>Presentación de PowerPoint</vt:lpstr>
      <vt:lpstr>Enseñanza e Inteligencia Artificial: transformando el panorama educativo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Enseñar bajo el  algoritmo: desafíos éticos en la era de la IA </dc:title>
  <dc:creator>Julio Alonso Arévalo</dc:creator>
  <cp:lastModifiedBy>Morella Belén Rodríguez</cp:lastModifiedBy>
  <cp:revision>140</cp:revision>
  <dcterms:created xsi:type="dcterms:W3CDTF">2025-09-03T19:52:35Z</dcterms:created>
  <dcterms:modified xsi:type="dcterms:W3CDTF">2025-10-09T13:05:58Z</dcterms:modified>
</cp:coreProperties>
</file>